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7" r:id="rId2"/>
    <p:sldId id="265" r:id="rId3"/>
    <p:sldId id="256" r:id="rId4"/>
    <p:sldId id="258" r:id="rId5"/>
    <p:sldId id="259" r:id="rId6"/>
    <p:sldId id="260" r:id="rId7"/>
    <p:sldId id="262" r:id="rId8"/>
    <p:sldId id="261" r:id="rId9"/>
    <p:sldId id="263"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6" d="100"/>
          <a:sy n="116" d="100"/>
        </p:scale>
        <p:origin x="2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6263FF-CAB4-487E-97B6-E0F394816E25}" type="datetimeFigureOut">
              <a:rPr lang="ru-RU" smtClean="0"/>
              <a:t>06.11.2024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BB0758-2F0C-489F-96B7-DF993FBAE2A3}" type="slidenum">
              <a:rPr lang="ru-RU" smtClean="0"/>
              <a:t>‹#›</a:t>
            </a:fld>
            <a:endParaRPr lang="ru-RU"/>
          </a:p>
        </p:txBody>
      </p:sp>
    </p:spTree>
    <p:extLst>
      <p:ext uri="{BB962C8B-B14F-4D97-AF65-F5344CB8AC3E}">
        <p14:creationId xmlns:p14="http://schemas.microsoft.com/office/powerpoint/2010/main" val="268840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7BB0758-2F0C-489F-96B7-DF993FBAE2A3}" type="slidenum">
              <a:rPr lang="ru-RU" smtClean="0"/>
              <a:t>3</a:t>
            </a:fld>
            <a:endParaRPr lang="ru-RU"/>
          </a:p>
        </p:txBody>
      </p:sp>
    </p:spTree>
    <p:extLst>
      <p:ext uri="{BB962C8B-B14F-4D97-AF65-F5344CB8AC3E}">
        <p14:creationId xmlns:p14="http://schemas.microsoft.com/office/powerpoint/2010/main" val="1843335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kk-KZ" dirty="0" smtClean="0"/>
              <a:t>«</a:t>
            </a:r>
            <a:endParaRPr lang="ru-RU" dirty="0"/>
          </a:p>
        </p:txBody>
      </p:sp>
      <p:sp>
        <p:nvSpPr>
          <p:cNvPr id="4" name="Номер слайда 3"/>
          <p:cNvSpPr>
            <a:spLocks noGrp="1"/>
          </p:cNvSpPr>
          <p:nvPr>
            <p:ph type="sldNum" sz="quarter" idx="10"/>
          </p:nvPr>
        </p:nvSpPr>
        <p:spPr/>
        <p:txBody>
          <a:bodyPr/>
          <a:lstStyle/>
          <a:p>
            <a:fld id="{57BB0758-2F0C-489F-96B7-DF993FBAE2A3}" type="slidenum">
              <a:rPr lang="ru-RU" smtClean="0"/>
              <a:t>4</a:t>
            </a:fld>
            <a:endParaRPr lang="ru-RU"/>
          </a:p>
        </p:txBody>
      </p:sp>
    </p:spTree>
    <p:extLst>
      <p:ext uri="{BB962C8B-B14F-4D97-AF65-F5344CB8AC3E}">
        <p14:creationId xmlns:p14="http://schemas.microsoft.com/office/powerpoint/2010/main" val="1478495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7BB0758-2F0C-489F-96B7-DF993FBAE2A3}" type="slidenum">
              <a:rPr lang="ru-RU" smtClean="0"/>
              <a:t>5</a:t>
            </a:fld>
            <a:endParaRPr lang="ru-RU"/>
          </a:p>
        </p:txBody>
      </p:sp>
    </p:spTree>
    <p:extLst>
      <p:ext uri="{BB962C8B-B14F-4D97-AF65-F5344CB8AC3E}">
        <p14:creationId xmlns:p14="http://schemas.microsoft.com/office/powerpoint/2010/main" val="196933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7BB0758-2F0C-489F-96B7-DF993FBAE2A3}" type="slidenum">
              <a:rPr lang="ru-RU" smtClean="0"/>
              <a:t>9</a:t>
            </a:fld>
            <a:endParaRPr lang="ru-RU"/>
          </a:p>
        </p:txBody>
      </p:sp>
    </p:spTree>
    <p:extLst>
      <p:ext uri="{BB962C8B-B14F-4D97-AF65-F5344CB8AC3E}">
        <p14:creationId xmlns:p14="http://schemas.microsoft.com/office/powerpoint/2010/main" val="2689035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D7457A9-6C13-4BF4-8E68-01876EDEAE65}" type="datetimeFigureOut">
              <a:rPr lang="ru-RU" smtClean="0"/>
              <a:t>06.11.2024</a:t>
            </a:fld>
            <a:endParaRPr lang="ru-RU"/>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ru-RU"/>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1E8E21E-33BE-4685-BD11-6D73BD7FACBD}" type="slidenum">
              <a:rPr lang="ru-RU" smtClean="0"/>
              <a:t>‹#›</a:t>
            </a:fld>
            <a:endParaRPr lang="ru-RU"/>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1199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7457A9-6C13-4BF4-8E68-01876EDEAE65}"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90663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7457A9-6C13-4BF4-8E68-01876EDEAE65}"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3223619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7457A9-6C13-4BF4-8E68-01876EDEAE65}"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2997511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7457A9-6C13-4BF4-8E68-01876EDEAE65}" type="datetimeFigureOut">
              <a:rPr lang="ru-RU" smtClean="0"/>
              <a:t>06.11.2024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E8E21E-33BE-4685-BD11-6D73BD7FACBD}" type="slidenum">
              <a:rPr lang="ru-RU" smtClean="0"/>
              <a:t>‹#›</a:t>
            </a:fld>
            <a:endParaRPr lang="ru-RU"/>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175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D7457A9-6C13-4BF4-8E68-01876EDEAE65}"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1779483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D7457A9-6C13-4BF4-8E68-01876EDEAE65}" type="datetimeFigureOut">
              <a:rPr lang="ru-RU" smtClean="0"/>
              <a:t>06.11.2024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666606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D7457A9-6C13-4BF4-8E68-01876EDEAE65}" type="datetimeFigureOut">
              <a:rPr lang="ru-RU" smtClean="0"/>
              <a:t>06.11.2024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678672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457A9-6C13-4BF4-8E68-01876EDEAE65}" type="datetimeFigureOut">
              <a:rPr lang="ru-RU" smtClean="0"/>
              <a:t>06.11.2024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304833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smtClean="0"/>
              <a:t>Образец заголовка</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7457A9-6C13-4BF4-8E68-01876EDEAE65}"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925851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7457A9-6C13-4BF4-8E68-01876EDEAE65}" type="datetimeFigureOut">
              <a:rPr lang="ru-RU" smtClean="0"/>
              <a:t>06.11.2024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E8E21E-33BE-4685-BD11-6D73BD7FACBD}" type="slidenum">
              <a:rPr lang="ru-RU" smtClean="0"/>
              <a:t>‹#›</a:t>
            </a:fld>
            <a:endParaRPr lang="ru-RU"/>
          </a:p>
        </p:txBody>
      </p:sp>
    </p:spTree>
    <p:extLst>
      <p:ext uri="{BB962C8B-B14F-4D97-AF65-F5344CB8AC3E}">
        <p14:creationId xmlns:p14="http://schemas.microsoft.com/office/powerpoint/2010/main" val="2671300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D7457A9-6C13-4BF4-8E68-01876EDEAE65}" type="datetimeFigureOut">
              <a:rPr lang="ru-RU" smtClean="0"/>
              <a:t>06.11.2024</a:t>
            </a:fld>
            <a:endParaRPr lang="ru-RU"/>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01E8E21E-33BE-4685-BD11-6D73BD7FACBD}" type="slidenum">
              <a:rPr lang="ru-RU" smtClean="0"/>
              <a:t>‹#›</a:t>
            </a:fld>
            <a:endParaRPr lang="ru-RU"/>
          </a:p>
        </p:txBody>
      </p:sp>
    </p:spTree>
    <p:extLst>
      <p:ext uri="{BB962C8B-B14F-4D97-AF65-F5344CB8AC3E}">
        <p14:creationId xmlns:p14="http://schemas.microsoft.com/office/powerpoint/2010/main" val="1684095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381488" y="1357298"/>
            <a:ext cx="6286512" cy="3929090"/>
          </a:xfrm>
        </p:spPr>
        <p:txBody>
          <a:bodyPr>
            <a:noAutofit/>
          </a:bodyPr>
          <a:lstStyle/>
          <a:p>
            <a:pPr algn="ctr"/>
            <a:r>
              <a:rPr lang="kk-KZ" sz="3200" b="1" dirty="0">
                <a:solidFill>
                  <a:srgbClr val="FFFF00"/>
                </a:solidFill>
                <a:latin typeface="Cambria" pitchFamily="18" charset="0"/>
                <a:cs typeface="Times New Roman" pitchFamily="18" charset="0"/>
              </a:rPr>
              <a:t>Педагог-психологи </a:t>
            </a:r>
          </a:p>
          <a:p>
            <a:pPr algn="ctr"/>
            <a:r>
              <a:rPr lang="kk-KZ" sz="3200" b="1" dirty="0">
                <a:solidFill>
                  <a:srgbClr val="FFFF00"/>
                </a:solidFill>
                <a:latin typeface="Cambria" pitchFamily="18" charset="0"/>
                <a:cs typeface="Times New Roman" pitchFamily="18" charset="0"/>
              </a:rPr>
              <a:t>средней школы-гимназии</a:t>
            </a:r>
            <a:br>
              <a:rPr lang="kk-KZ" sz="3200" b="1" dirty="0">
                <a:solidFill>
                  <a:srgbClr val="FFFF00"/>
                </a:solidFill>
                <a:latin typeface="Cambria" pitchFamily="18" charset="0"/>
                <a:cs typeface="Times New Roman" pitchFamily="18" charset="0"/>
              </a:rPr>
            </a:br>
            <a:r>
              <a:rPr lang="kk-KZ" sz="3200" b="1" dirty="0">
                <a:solidFill>
                  <a:srgbClr val="FFFF00"/>
                </a:solidFill>
                <a:latin typeface="Cambria" pitchFamily="18" charset="0"/>
                <a:cs typeface="Times New Roman" pitchFamily="18" charset="0"/>
              </a:rPr>
              <a:t>№34 им. К.Абдыгулова</a:t>
            </a:r>
            <a:br>
              <a:rPr lang="kk-KZ" sz="3200" b="1" dirty="0">
                <a:solidFill>
                  <a:srgbClr val="FFFF00"/>
                </a:solidFill>
                <a:latin typeface="Cambria" pitchFamily="18" charset="0"/>
                <a:cs typeface="Times New Roman" pitchFamily="18" charset="0"/>
              </a:rPr>
            </a:br>
            <a:r>
              <a:rPr lang="kk-KZ" sz="3200" b="1" dirty="0">
                <a:solidFill>
                  <a:srgbClr val="FFFF00"/>
                </a:solidFill>
                <a:latin typeface="Cambria" pitchFamily="18" charset="0"/>
                <a:cs typeface="Times New Roman" pitchFamily="18" charset="0"/>
              </a:rPr>
              <a:t/>
            </a:r>
            <a:br>
              <a:rPr lang="kk-KZ" sz="3200" b="1" dirty="0">
                <a:solidFill>
                  <a:srgbClr val="FFFF00"/>
                </a:solidFill>
                <a:latin typeface="Cambria" pitchFamily="18" charset="0"/>
                <a:cs typeface="Times New Roman" pitchFamily="18" charset="0"/>
              </a:rPr>
            </a:br>
            <a:r>
              <a:rPr lang="kk-KZ" sz="3200" b="1" dirty="0">
                <a:solidFill>
                  <a:srgbClr val="FFFF00"/>
                </a:solidFill>
                <a:latin typeface="Cambria" pitchFamily="18" charset="0"/>
                <a:cs typeface="Times New Roman" pitchFamily="18" charset="0"/>
              </a:rPr>
              <a:t> Саулебай  Айгул Кайратқызы </a:t>
            </a:r>
            <a:br>
              <a:rPr lang="kk-KZ" sz="3200" b="1" dirty="0">
                <a:solidFill>
                  <a:srgbClr val="FFFF00"/>
                </a:solidFill>
                <a:latin typeface="Cambria" pitchFamily="18" charset="0"/>
                <a:cs typeface="Times New Roman" pitchFamily="18" charset="0"/>
              </a:rPr>
            </a:br>
            <a:r>
              <a:rPr lang="kk-KZ" sz="3200" b="1" dirty="0">
                <a:solidFill>
                  <a:srgbClr val="FFFF00"/>
                </a:solidFill>
                <a:latin typeface="Cambria" pitchFamily="18" charset="0"/>
                <a:cs typeface="Times New Roman" pitchFamily="18" charset="0"/>
              </a:rPr>
              <a:t/>
            </a:r>
            <a:br>
              <a:rPr lang="kk-KZ" sz="3200" b="1" dirty="0">
                <a:solidFill>
                  <a:srgbClr val="FFFF00"/>
                </a:solidFill>
                <a:latin typeface="Cambria" pitchFamily="18" charset="0"/>
                <a:cs typeface="Times New Roman" pitchFamily="18" charset="0"/>
              </a:rPr>
            </a:br>
            <a:r>
              <a:rPr lang="kk-KZ" sz="3600" b="1" dirty="0">
                <a:solidFill>
                  <a:srgbClr val="FFFF00"/>
                </a:solidFill>
                <a:latin typeface="Cambria" pitchFamily="18" charset="0"/>
                <a:cs typeface="Times New Roman" pitchFamily="18" charset="0"/>
              </a:rPr>
              <a:t> Танагузова Улбосын  Аутжановна </a:t>
            </a:r>
            <a:endParaRPr lang="ru-RU" sz="3200" b="1" dirty="0">
              <a:solidFill>
                <a:srgbClr val="FFFF00"/>
              </a:solidFill>
              <a:latin typeface="Cambria" pitchFamily="18" charset="0"/>
              <a:cs typeface="Times New Roman" pitchFamily="18" charset="0"/>
            </a:endParaRP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849" y="296562"/>
            <a:ext cx="3715265" cy="6268995"/>
          </a:xfrm>
          <a:prstGeom prst="rect">
            <a:avLst/>
          </a:prstGeom>
        </p:spPr>
      </p:pic>
    </p:spTree>
    <p:extLst>
      <p:ext uri="{BB962C8B-B14F-4D97-AF65-F5344CB8AC3E}">
        <p14:creationId xmlns:p14="http://schemas.microsoft.com/office/powerpoint/2010/main" val="2214027201"/>
      </p:ext>
    </p:extLst>
  </p:cSld>
  <p:clrMapOvr>
    <a:masterClrMapping/>
  </p:clrMapOvr>
  <p:transition advTm="16625"/>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Рисунок 3"/>
          <p:cNvPicPr>
            <a:picLocks noChangeAspect="1"/>
          </p:cNvPicPr>
          <p:nvPr/>
        </p:nvPicPr>
        <p:blipFill>
          <a:blip r:embed="rId2"/>
          <a:stretch>
            <a:fillRect/>
          </a:stretch>
        </p:blipFill>
        <p:spPr>
          <a:xfrm>
            <a:off x="238897" y="214184"/>
            <a:ext cx="11705967" cy="6425513"/>
          </a:xfrm>
          <a:prstGeom prst="rect">
            <a:avLst/>
          </a:prstGeom>
        </p:spPr>
      </p:pic>
    </p:spTree>
    <p:extLst>
      <p:ext uri="{BB962C8B-B14F-4D97-AF65-F5344CB8AC3E}">
        <p14:creationId xmlns:p14="http://schemas.microsoft.com/office/powerpoint/2010/main" val="19120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12618" y="728990"/>
            <a:ext cx="10958945" cy="267317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err="1" smtClean="0">
                <a:ln>
                  <a:noFill/>
                </a:ln>
                <a:solidFill>
                  <a:srgbClr val="002060"/>
                </a:solidFill>
                <a:effectLst/>
                <a:cs typeface="Arial" panose="020B0604020202020204" pitchFamily="34" charset="0"/>
              </a:rPr>
              <a:t>Еліміздегі</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балалар</a:t>
            </a:r>
            <a:r>
              <a:rPr kumimoji="0" lang="ru-RU" altLang="ru-RU" sz="1600" b="0" i="0" u="none" strike="noStrike" cap="none" normalizeH="0" baseline="0" dirty="0" smtClean="0">
                <a:ln>
                  <a:noFill/>
                </a:ln>
                <a:solidFill>
                  <a:srgbClr val="002060"/>
                </a:solidFill>
                <a:effectLst/>
                <a:cs typeface="Arial" panose="020B0604020202020204" pitchFamily="34" charset="0"/>
              </a:rPr>
              <a:t> мен </a:t>
            </a:r>
            <a:r>
              <a:rPr kumimoji="0" lang="ru-RU" altLang="ru-RU" sz="1600" b="0" i="0" u="none" strike="noStrike" cap="none" normalizeH="0" baseline="0" dirty="0" err="1" smtClean="0">
                <a:ln>
                  <a:noFill/>
                </a:ln>
                <a:solidFill>
                  <a:srgbClr val="002060"/>
                </a:solidFill>
                <a:effectLst/>
                <a:cs typeface="Arial" panose="020B0604020202020204" pitchFamily="34" charset="0"/>
              </a:rPr>
              <a:t>жасөспірімдердің</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өз-өзіне</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қол</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жұмсау</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статистикасы</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қорқынышты</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Оның</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үстіне</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өз</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бетінше</a:t>
            </a:r>
            <a:r>
              <a:rPr kumimoji="0" lang="ru-RU" altLang="ru-RU" sz="1600" b="0" i="0" u="none" strike="noStrike" cap="none" normalizeH="0" baseline="0" dirty="0" smtClean="0">
                <a:ln>
                  <a:noFill/>
                </a:ln>
                <a:solidFill>
                  <a:srgbClr val="002060"/>
                </a:solidFill>
                <a:effectLst/>
                <a:cs typeface="Arial" panose="020B0604020202020204" pitchFamily="34" charset="0"/>
              </a:rPr>
              <a:t> баз</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кешетін</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балалардың</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көпшілігі</a:t>
            </a:r>
            <a:r>
              <a:rPr kumimoji="0" lang="ru-RU" altLang="ru-RU" sz="1600" b="0" i="0" u="none" strike="noStrike" cap="none" normalizeH="0" baseline="0" dirty="0" smtClean="0">
                <a:ln>
                  <a:noFill/>
                </a:ln>
                <a:solidFill>
                  <a:srgbClr val="002060"/>
                </a:solidFill>
                <a:effectLst/>
                <a:cs typeface="Arial" panose="020B0604020202020204" pitchFamily="34" charset="0"/>
              </a:rPr>
              <a:t> бай-</a:t>
            </a:r>
            <a:r>
              <a:rPr kumimoji="0" lang="ru-RU" altLang="ru-RU" sz="1600" b="0" i="0" u="none" strike="noStrike" cap="none" normalizeH="0" baseline="0" dirty="0" err="1" smtClean="0">
                <a:ln>
                  <a:noFill/>
                </a:ln>
                <a:solidFill>
                  <a:srgbClr val="002060"/>
                </a:solidFill>
                <a:effectLst/>
                <a:cs typeface="Arial" panose="020B0604020202020204" pitchFamily="34" charset="0"/>
              </a:rPr>
              <a:t>қуатты</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отбасында</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өседі</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және</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орын</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алған</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қайғылы</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оқиға</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олардың</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ата-аналары</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үшін</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таң</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қалдырады</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Сүйіспеншілікке</a:t>
            </a:r>
            <a:r>
              <a:rPr kumimoji="0" lang="ru-RU" altLang="ru-RU" sz="1600" b="0" i="0" u="none" strike="noStrike" cap="none" normalizeH="0" baseline="0" dirty="0" smtClean="0">
                <a:ln>
                  <a:noFill/>
                </a:ln>
                <a:solidFill>
                  <a:srgbClr val="002060"/>
                </a:solidFill>
                <a:effectLst/>
                <a:cs typeface="Arial" panose="020B0604020202020204" pitchFamily="34" charset="0"/>
              </a:rPr>
              <a:t> толы </a:t>
            </a:r>
            <a:r>
              <a:rPr kumimoji="0" lang="ru-RU" altLang="ru-RU" sz="1600" b="0" i="0" u="none" strike="noStrike" cap="none" normalizeH="0" baseline="0" dirty="0" err="1" smtClean="0">
                <a:ln>
                  <a:noFill/>
                </a:ln>
                <a:solidFill>
                  <a:srgbClr val="002060"/>
                </a:solidFill>
                <a:effectLst/>
                <a:cs typeface="Arial" panose="020B0604020202020204" pitchFamily="34" charset="0"/>
              </a:rPr>
              <a:t>отбасында</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өскен</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психикалық</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сау</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баланы</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мұндай</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шарасыз</a:t>
            </a:r>
            <a:r>
              <a:rPr kumimoji="0" lang="ru-RU" altLang="ru-RU" sz="1600" b="0" i="0" u="none" strike="noStrike" cap="none" normalizeH="0" baseline="0" dirty="0" smtClean="0">
                <a:ln>
                  <a:noFill/>
                </a:ln>
                <a:solidFill>
                  <a:srgbClr val="002060"/>
                </a:solidFill>
                <a:effectLst/>
                <a:cs typeface="Arial" panose="020B0604020202020204" pitchFamily="34" charset="0"/>
              </a:rPr>
              <a:t> </a:t>
            </a:r>
            <a:r>
              <a:rPr kumimoji="0" lang="ru-RU" altLang="ru-RU" sz="1600" b="0" i="0" u="none" strike="noStrike" cap="none" normalizeH="0" baseline="0" dirty="0" err="1" smtClean="0">
                <a:ln>
                  <a:noFill/>
                </a:ln>
                <a:solidFill>
                  <a:srgbClr val="002060"/>
                </a:solidFill>
                <a:effectLst/>
                <a:cs typeface="Arial" panose="020B0604020202020204" pitchFamily="34" charset="0"/>
              </a:rPr>
              <a:t>қадамға</a:t>
            </a:r>
            <a:r>
              <a:rPr kumimoji="0" lang="ru-RU" altLang="ru-RU" sz="1600" b="0" i="0" u="none" strike="noStrike" cap="none" normalizeH="0" baseline="0" dirty="0" smtClean="0">
                <a:ln>
                  <a:noFill/>
                </a:ln>
                <a:solidFill>
                  <a:srgbClr val="002060"/>
                </a:solidFill>
                <a:effectLst/>
                <a:cs typeface="Arial" panose="020B0604020202020204" pitchFamily="34" charset="0"/>
              </a:rPr>
              <a:t> не </a:t>
            </a:r>
            <a:r>
              <a:rPr kumimoji="0" lang="ru-RU" altLang="ru-RU" sz="1600" b="0" i="0" u="none" strike="noStrike" cap="none" normalizeH="0" baseline="0" dirty="0" err="1" smtClean="0">
                <a:ln>
                  <a:noFill/>
                </a:ln>
                <a:solidFill>
                  <a:srgbClr val="002060"/>
                </a:solidFill>
                <a:effectLst/>
                <a:cs typeface="Arial" panose="020B0604020202020204" pitchFamily="34" charset="0"/>
              </a:rPr>
              <a:t>итермелейді</a:t>
            </a:r>
            <a:r>
              <a:rPr kumimoji="0" lang="ru-RU" altLang="ru-RU" sz="1600" b="0" i="0" u="none" strike="noStrike" cap="none" normalizeH="0" baseline="0" dirty="0" smtClean="0">
                <a:ln>
                  <a:noFill/>
                </a:ln>
                <a:solidFill>
                  <a:srgbClr val="002060"/>
                </a:solidFill>
                <a:effectLst/>
                <a:cs typeface="Arial" panose="020B0604020202020204" pitchFamily="34" charset="0"/>
              </a:rPr>
              <a:t>?</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Солардың</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бір</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себебі</a:t>
            </a:r>
            <a:r>
              <a:rPr kumimoji="0" lang="ru-RU" altLang="ru-RU" sz="1600" b="0" i="0" u="none" strike="noStrike" cap="none" normalizeH="0" dirty="0" smtClean="0">
                <a:ln>
                  <a:noFill/>
                </a:ln>
                <a:solidFill>
                  <a:srgbClr val="002060"/>
                </a:solidFill>
                <a:effectLst/>
                <a:cs typeface="Arial" panose="020B0604020202020204" pitchFamily="34" charset="0"/>
              </a:rPr>
              <a:t> интернет </a:t>
            </a:r>
            <a:r>
              <a:rPr kumimoji="0" lang="ru-RU" altLang="ru-RU" sz="1600" b="0" i="0" u="none" strike="noStrike" cap="none" normalizeH="0" dirty="0" err="1" smtClean="0">
                <a:ln>
                  <a:noFill/>
                </a:ln>
                <a:solidFill>
                  <a:srgbClr val="002060"/>
                </a:solidFill>
                <a:effectLst/>
                <a:cs typeface="Arial" panose="020B0604020202020204" pitchFamily="34" charset="0"/>
              </a:rPr>
              <a:t>желісіндегі</a:t>
            </a:r>
            <a:r>
              <a:rPr kumimoji="0" lang="ru-RU" altLang="ru-RU" sz="1600" b="0" i="0" u="none" strike="noStrike" cap="none" normalizeH="0" dirty="0" smtClean="0">
                <a:ln>
                  <a:noFill/>
                </a:ln>
                <a:solidFill>
                  <a:srgbClr val="002060"/>
                </a:solidFill>
                <a:effectLst/>
                <a:cs typeface="Arial" panose="020B0604020202020204" pitchFamily="34" charset="0"/>
              </a:rPr>
              <a:t> бала </a:t>
            </a:r>
            <a:r>
              <a:rPr kumimoji="0" lang="ru-RU" altLang="ru-RU" sz="1600" b="0" i="0" u="none" strike="noStrike" cap="none" normalizeH="0" dirty="0" err="1" smtClean="0">
                <a:ln>
                  <a:noFill/>
                </a:ln>
                <a:solidFill>
                  <a:srgbClr val="002060"/>
                </a:solidFill>
                <a:effectLst/>
                <a:cs typeface="Arial" panose="020B0604020202020204" pitchFamily="34" charset="0"/>
              </a:rPr>
              <a:t>психикасына</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теріс</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ықпалды</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ойындар</a:t>
            </a:r>
            <a:r>
              <a:rPr kumimoji="0" lang="ru-RU" altLang="ru-RU" sz="1600" b="0" i="0" u="none" strike="noStrike" cap="none" normalizeH="0" dirty="0" smtClean="0">
                <a:ln>
                  <a:noFill/>
                </a:ln>
                <a:solidFill>
                  <a:srgbClr val="002060"/>
                </a:solidFill>
                <a:effectLst/>
                <a:cs typeface="Arial" panose="020B0604020202020204" pitchFamily="34" charset="0"/>
              </a:rPr>
              <a:t> мен </a:t>
            </a:r>
            <a:r>
              <a:rPr kumimoji="0" lang="ru-RU" altLang="ru-RU" sz="1600" b="0" i="0" u="none" strike="noStrike" cap="none" normalizeH="0" dirty="0" err="1" smtClean="0">
                <a:ln>
                  <a:noFill/>
                </a:ln>
                <a:solidFill>
                  <a:srgbClr val="002060"/>
                </a:solidFill>
                <a:effectLst/>
                <a:cs typeface="Arial" panose="020B0604020202020204" pitchFamily="34" charset="0"/>
              </a:rPr>
              <a:t>киббер</a:t>
            </a:r>
            <a:r>
              <a:rPr kumimoji="0" lang="ru-RU" altLang="ru-RU" sz="1600" b="0" i="0" u="none" strike="noStrike" cap="none" normalizeH="0" smtClean="0">
                <a:ln>
                  <a:noFill/>
                </a:ln>
                <a:solidFill>
                  <a:srgbClr val="002060"/>
                </a:solidFill>
                <a:effectLst/>
                <a:cs typeface="Arial" panose="020B0604020202020204" pitchFamily="34" charset="0"/>
              </a:rPr>
              <a:t> атака </a:t>
            </a:r>
            <a:r>
              <a:rPr kumimoji="0" lang="ru-RU" altLang="ru-RU" sz="1600" b="0" i="0" u="none" strike="noStrike" cap="none" normalizeH="0" dirty="0" err="1" smtClean="0">
                <a:ln>
                  <a:noFill/>
                </a:ln>
                <a:solidFill>
                  <a:srgbClr val="002060"/>
                </a:solidFill>
                <a:effectLst/>
                <a:cs typeface="Arial" panose="020B0604020202020204" pitchFamily="34" charset="0"/>
              </a:rPr>
              <a:t>жасаушы</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топтар</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Қазіргі</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таңда</a:t>
            </a:r>
            <a:r>
              <a:rPr kumimoji="0" lang="ru-RU" altLang="ru-RU" sz="1600" b="0" i="0" u="none" strike="noStrike" cap="none" normalizeH="0" dirty="0" smtClean="0">
                <a:ln>
                  <a:noFill/>
                </a:ln>
                <a:solidFill>
                  <a:srgbClr val="002060"/>
                </a:solidFill>
                <a:effectLst/>
                <a:cs typeface="Arial" panose="020B0604020202020204" pitchFamily="34" charset="0"/>
              </a:rPr>
              <a:t> осы  </a:t>
            </a:r>
            <a:r>
              <a:rPr kumimoji="0" lang="ru-RU" altLang="ru-RU" sz="1600" b="0" i="0" u="none" strike="noStrike" cap="none" normalizeH="0" dirty="0" err="1" smtClean="0">
                <a:ln>
                  <a:noFill/>
                </a:ln>
                <a:solidFill>
                  <a:srgbClr val="002060"/>
                </a:solidFill>
                <a:effectLst/>
                <a:cs typeface="Arial" panose="020B0604020202020204" pitchFamily="34" charset="0"/>
              </a:rPr>
              <a:t>зиянда</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әлемге</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баланың</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шырмалуын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болдырмас</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үшін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баланың</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интернеттегі</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ақпарттану</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әлемін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ата-ана</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толықтай</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қадағалауы</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тиіс</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Бір</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қарағанда</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философиялық</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ойға</a:t>
            </a:r>
            <a:r>
              <a:rPr kumimoji="0" lang="ru-RU" altLang="ru-RU" sz="1600" b="0" i="0" u="none" strike="noStrike" cap="none" normalizeH="0" dirty="0" smtClean="0">
                <a:ln>
                  <a:noFill/>
                </a:ln>
                <a:solidFill>
                  <a:srgbClr val="002060"/>
                </a:solidFill>
                <a:effectLst/>
                <a:cs typeface="Arial" panose="020B0604020202020204" pitchFamily="34" charset="0"/>
              </a:rPr>
              <a:t> толы </a:t>
            </a:r>
            <a:r>
              <a:rPr kumimoji="0" lang="ru-RU" altLang="ru-RU" sz="1600" b="0" i="0" u="none" strike="noStrike" cap="none" normalizeH="0" dirty="0" err="1" smtClean="0">
                <a:ln>
                  <a:noFill/>
                </a:ln>
                <a:solidFill>
                  <a:srgbClr val="002060"/>
                </a:solidFill>
                <a:effectLst/>
                <a:cs typeface="Arial" panose="020B0604020202020204" pitchFamily="34" charset="0"/>
              </a:rPr>
              <a:t>болып</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көрінетін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ойындар</a:t>
            </a:r>
            <a:r>
              <a:rPr kumimoji="0" lang="ru-RU" altLang="ru-RU" sz="1600" b="0" i="0" u="none" strike="noStrike" cap="none" normalizeH="0" dirty="0" smtClean="0">
                <a:ln>
                  <a:noFill/>
                </a:ln>
                <a:solidFill>
                  <a:srgbClr val="002060"/>
                </a:solidFill>
                <a:effectLst/>
                <a:cs typeface="Arial" panose="020B0604020202020204" pitchFamily="34" charset="0"/>
              </a:rPr>
              <a:t> мен </a:t>
            </a:r>
            <a:r>
              <a:rPr kumimoji="0" lang="ru-RU" altLang="ru-RU" sz="1600" b="0" i="0" u="none" strike="noStrike" cap="none" normalizeH="0" dirty="0" err="1" smtClean="0">
                <a:ln>
                  <a:noFill/>
                </a:ln>
                <a:solidFill>
                  <a:srgbClr val="002060"/>
                </a:solidFill>
                <a:effectLst/>
                <a:cs typeface="Arial" panose="020B0604020202020204" pitchFamily="34" charset="0"/>
              </a:rPr>
              <a:t>ақпараттардың</a:t>
            </a:r>
            <a:r>
              <a:rPr kumimoji="0" lang="ru-RU" altLang="ru-RU" sz="1600" b="0" i="0" u="none" strike="noStrike" cap="none" normalizeH="0" dirty="0" smtClean="0">
                <a:ln>
                  <a:noFill/>
                </a:ln>
                <a:solidFill>
                  <a:srgbClr val="002060"/>
                </a:solidFill>
                <a:effectLst/>
                <a:cs typeface="Arial" panose="020B0604020202020204" pitchFamily="34" charset="0"/>
              </a:rPr>
              <a:t> бала </a:t>
            </a:r>
            <a:r>
              <a:rPr kumimoji="0" lang="ru-RU" altLang="ru-RU" sz="1600" b="0" i="0" u="none" strike="noStrike" cap="none" normalizeH="0" dirty="0" err="1" smtClean="0">
                <a:ln>
                  <a:noFill/>
                </a:ln>
                <a:solidFill>
                  <a:srgbClr val="002060"/>
                </a:solidFill>
                <a:effectLst/>
                <a:cs typeface="Arial" panose="020B0604020202020204" pitchFamily="34" charset="0"/>
              </a:rPr>
              <a:t>әлеміндегі</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түсінігіне</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сай</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ма</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жоқ</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кері</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ұғымға</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итермелейді</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ме</a:t>
            </a:r>
            <a:r>
              <a:rPr kumimoji="0" lang="ru-RU" altLang="ru-RU" sz="1600" b="0" i="0" u="none" strike="noStrike" cap="none" normalizeH="0" dirty="0" smtClean="0">
                <a:ln>
                  <a:noFill/>
                </a:ln>
                <a:solidFill>
                  <a:srgbClr val="002060"/>
                </a:solidFill>
                <a:effectLst/>
                <a:cs typeface="Arial" panose="020B0604020202020204" pitchFamily="34" charset="0"/>
              </a:rPr>
              <a:t>?, осы </a:t>
            </a:r>
            <a:r>
              <a:rPr kumimoji="0" lang="ru-RU" altLang="ru-RU" sz="1600" b="0" i="0" u="none" strike="noStrike" cap="none" normalizeH="0" dirty="0" err="1" smtClean="0">
                <a:ln>
                  <a:noFill/>
                </a:ln>
                <a:solidFill>
                  <a:srgbClr val="002060"/>
                </a:solidFill>
                <a:effectLst/>
                <a:cs typeface="Arial" panose="020B0604020202020204" pitchFamily="34" charset="0"/>
              </a:rPr>
              <a:t>жағынан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құрметті</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ата-аналар</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Өтініш</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мұқият</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болыңыздар</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Баланың</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көрген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ұққан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нәрселерін</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бірге</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талдап</a:t>
            </a:r>
            <a:r>
              <a:rPr kumimoji="0" lang="ru-RU" altLang="ru-RU" sz="1600" b="0" i="0" u="none" strike="noStrike" cap="none" normalizeH="0" dirty="0" smtClean="0">
                <a:ln>
                  <a:noFill/>
                </a:ln>
                <a:solidFill>
                  <a:srgbClr val="002060"/>
                </a:solidFill>
                <a:effectLst/>
                <a:cs typeface="Arial" panose="020B0604020202020204" pitchFamily="34" charset="0"/>
              </a:rPr>
              <a:t> </a:t>
            </a:r>
            <a:r>
              <a:rPr kumimoji="0" lang="ru-RU" altLang="ru-RU" sz="1600" b="0" i="0" u="none" strike="noStrike" cap="none" normalizeH="0" dirty="0" err="1" smtClean="0">
                <a:ln>
                  <a:noFill/>
                </a:ln>
                <a:solidFill>
                  <a:srgbClr val="002060"/>
                </a:solidFill>
                <a:effectLst/>
                <a:cs typeface="Arial" panose="020B0604020202020204" pitchFamily="34" charset="0"/>
              </a:rPr>
              <a:t>үйреніңіздер</a:t>
            </a:r>
            <a:r>
              <a:rPr kumimoji="0" lang="ru-RU" altLang="ru-RU" sz="1600" b="0" i="0" u="none" strike="noStrike" cap="none" normalizeH="0" dirty="0" smtClean="0">
                <a:ln>
                  <a:noFill/>
                </a:ln>
                <a:solidFill>
                  <a:srgbClr val="002060"/>
                </a:solidFill>
                <a:effectLst/>
                <a:cs typeface="Arial" panose="020B0604020202020204" pitchFamily="34" charset="0"/>
              </a:rPr>
              <a:t>.</a:t>
            </a:r>
            <a:endParaRPr kumimoji="0" lang="ru-RU" altLang="ru-RU" sz="1600" b="0" i="0" u="none" strike="noStrike" cap="none" normalizeH="0" baseline="0" dirty="0" smtClean="0">
              <a:ln>
                <a:noFill/>
              </a:ln>
              <a:solidFill>
                <a:srgbClr val="002060"/>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rgbClr val="002060"/>
                </a:solidFill>
                <a:effectLst/>
                <a:cs typeface="Arial" panose="020B0604020202020204" pitchFamily="34" charset="0"/>
              </a:rPr>
              <a:t/>
            </a:r>
            <a:br>
              <a:rPr kumimoji="0" lang="ru-RU" altLang="ru-RU" sz="1600" b="0" i="0" u="none" strike="noStrike" cap="none" normalizeH="0" baseline="0" dirty="0" smtClean="0">
                <a:ln>
                  <a:noFill/>
                </a:ln>
                <a:solidFill>
                  <a:srgbClr val="002060"/>
                </a:solidFill>
                <a:effectLst/>
                <a:cs typeface="Arial" panose="020B0604020202020204" pitchFamily="34" charset="0"/>
              </a:rPr>
            </a:br>
            <a:endParaRPr kumimoji="0" lang="ru-RU" altLang="ru-RU" sz="1600" b="0" i="0" u="none" strike="noStrike" cap="none" normalizeH="0" baseline="0" dirty="0" smtClean="0">
              <a:ln>
                <a:noFill/>
              </a:ln>
              <a:solidFill>
                <a:srgbClr val="002060"/>
              </a:solidFill>
              <a:effectLst/>
              <a:cs typeface="Arial" panose="020B0604020202020204" pitchFamily="34" charset="0"/>
            </a:endParaRPr>
          </a:p>
        </p:txBody>
      </p:sp>
      <p:sp>
        <p:nvSpPr>
          <p:cNvPr id="5" name="TextBox 4"/>
          <p:cNvSpPr txBox="1"/>
          <p:nvPr/>
        </p:nvSpPr>
        <p:spPr>
          <a:xfrm flipH="1">
            <a:off x="4089401" y="163046"/>
            <a:ext cx="3084941" cy="369332"/>
          </a:xfrm>
          <a:prstGeom prst="rect">
            <a:avLst/>
          </a:prstGeom>
          <a:noFill/>
        </p:spPr>
        <p:txBody>
          <a:bodyPr wrap="square" rtlCol="0">
            <a:spAutoFit/>
          </a:bodyPr>
          <a:lstStyle/>
          <a:p>
            <a:r>
              <a:rPr lang="ru-RU" b="1" i="1" dirty="0" err="1" smtClean="0">
                <a:solidFill>
                  <a:srgbClr val="C00000"/>
                </a:solidFill>
                <a:latin typeface="Arial" panose="020B0604020202020204" pitchFamily="34" charset="0"/>
                <a:cs typeface="Arial" panose="020B0604020202020204" pitchFamily="34" charset="0"/>
              </a:rPr>
              <a:t>Ата-ананы</a:t>
            </a:r>
            <a:r>
              <a:rPr lang="ru-RU" b="1" i="1" dirty="0" smtClean="0">
                <a:solidFill>
                  <a:srgbClr val="C00000"/>
                </a:solidFill>
                <a:latin typeface="Arial" panose="020B0604020202020204" pitchFamily="34" charset="0"/>
                <a:cs typeface="Arial" panose="020B0604020202020204" pitchFamily="34" charset="0"/>
              </a:rPr>
              <a:t> </a:t>
            </a:r>
            <a:r>
              <a:rPr lang="ru-RU" b="1" i="1" dirty="0" err="1" smtClean="0">
                <a:solidFill>
                  <a:srgbClr val="C00000"/>
                </a:solidFill>
                <a:latin typeface="Arial" panose="020B0604020202020204" pitchFamily="34" charset="0"/>
                <a:cs typeface="Arial" panose="020B0604020202020204" pitchFamily="34" charset="0"/>
              </a:rPr>
              <a:t>назарына</a:t>
            </a:r>
            <a:r>
              <a:rPr lang="ru-RU" b="1" i="1" dirty="0" smtClean="0">
                <a:solidFill>
                  <a:srgbClr val="C00000"/>
                </a:solidFill>
                <a:latin typeface="Arial" panose="020B0604020202020204" pitchFamily="34" charset="0"/>
                <a:cs typeface="Arial" panose="020B0604020202020204" pitchFamily="34" charset="0"/>
              </a:rPr>
              <a:t>!</a:t>
            </a:r>
            <a:endParaRPr lang="ru-RU" b="1" i="1" dirty="0">
              <a:solidFill>
                <a:srgbClr val="C00000"/>
              </a:solidFill>
              <a:latin typeface="Arial" panose="020B0604020202020204" pitchFamily="34" charset="0"/>
              <a:cs typeface="Arial" panose="020B0604020202020204" pitchFamily="34" charset="0"/>
            </a:endParaRPr>
          </a:p>
        </p:txBody>
      </p:sp>
      <p:sp>
        <p:nvSpPr>
          <p:cNvPr id="6" name="Прямоугольник 5"/>
          <p:cNvSpPr/>
          <p:nvPr/>
        </p:nvSpPr>
        <p:spPr>
          <a:xfrm>
            <a:off x="512618" y="3165434"/>
            <a:ext cx="10958945" cy="1323439"/>
          </a:xfrm>
          <a:prstGeom prst="rect">
            <a:avLst/>
          </a:prstGeom>
        </p:spPr>
        <p:txBody>
          <a:bodyPr wrap="square" anchor="ctr">
            <a:spAutoFit/>
          </a:bodyPr>
          <a:lstStyle/>
          <a:p>
            <a:pPr algn="just" fontAlgn="base">
              <a:spcAft>
                <a:spcPts val="0"/>
              </a:spcAft>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Статистика детских и подростковых самоубийств в нашей стране приводит в ужас! Причем, большинство детей, которые уходят из жизни по собственной воле, растут в благополучных семьях, а произошедшая трагедия становится абсолютной неожиданностью для родителей. Что же толкает психически здорового ребенка, воспитывающегося в любящей семье, на такой отчаянный шаг? Одной из причин специалисты называют Интернет, точнее — социальные сети и сайты, провоцирующие детей на самоубийства.</a:t>
            </a:r>
            <a:endParaRPr lang="ru-RU"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4581" y="4488873"/>
            <a:ext cx="3976255" cy="2133600"/>
          </a:xfrm>
          <a:prstGeom prst="rect">
            <a:avLst/>
          </a:prstGeom>
        </p:spPr>
      </p:pic>
    </p:spTree>
    <p:extLst>
      <p:ext uri="{BB962C8B-B14F-4D97-AF65-F5344CB8AC3E}">
        <p14:creationId xmlns:p14="http://schemas.microsoft.com/office/powerpoint/2010/main" val="1721232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54182" y="649789"/>
            <a:ext cx="11000509" cy="2734734"/>
          </a:xfrm>
          <a:prstGeom prst="rect">
            <a:avLst/>
          </a:prstGeom>
          <a:solidFill>
            <a:srgbClr val="F8F9F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smtClean="0">
                <a:ln>
                  <a:noFill/>
                </a:ln>
                <a:solidFill>
                  <a:srgbClr val="1F1F1F"/>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Қиындыққа</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жол</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бермеу</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үшін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ата-аналар</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сергек</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болып</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мыналарға</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назар</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аударуы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керек</a:t>
            </a:r>
            <a:r>
              <a:rPr kumimoji="0" lang="ru-RU" altLang="ru-RU" b="0" i="0" u="none" strike="noStrike" cap="none" normalizeH="0" baseline="0" dirty="0" smtClean="0">
                <a:ln>
                  <a:noFill/>
                </a:ln>
                <a:solidFill>
                  <a:srgbClr val="002060"/>
                </a:solidFill>
                <a:effectLst/>
                <a:cs typeface="Arial" panose="020B0604020202020204" pitchFamily="34" charset="0"/>
              </a:rPr>
              <a:t>: 1. Бала </a:t>
            </a:r>
            <a:r>
              <a:rPr kumimoji="0" lang="ru-RU" altLang="ru-RU" b="0" i="0" u="none" strike="noStrike" cap="none" normalizeH="0" baseline="0" dirty="0" err="1" smtClean="0">
                <a:ln>
                  <a:noFill/>
                </a:ln>
                <a:solidFill>
                  <a:srgbClr val="002060"/>
                </a:solidFill>
                <a:effectLst/>
                <a:cs typeface="Arial" panose="020B0604020202020204" pitchFamily="34" charset="0"/>
              </a:rPr>
              <a:t>әлеуметтік</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желілердегі</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қандай</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топтарға</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жатады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Көк</a:t>
            </a:r>
            <a:r>
              <a:rPr kumimoji="0" lang="ru-RU" altLang="ru-RU" b="0" i="0" u="none" strike="noStrike" cap="none" normalizeH="0" baseline="0" dirty="0" smtClean="0">
                <a:ln>
                  <a:noFill/>
                </a:ln>
                <a:solidFill>
                  <a:srgbClr val="002060"/>
                </a:solidFill>
                <a:effectLst/>
                <a:cs typeface="Arial" panose="020B0604020202020204" pitchFamily="34" charset="0"/>
              </a:rPr>
              <a:t> кит», «</a:t>
            </a:r>
            <a:r>
              <a:rPr kumimoji="0" lang="ru-RU" altLang="ru-RU" b="0" i="0" u="none" strike="noStrike" cap="none" normalizeH="0" baseline="0" dirty="0" err="1" smtClean="0">
                <a:ln>
                  <a:noFill/>
                </a:ln>
                <a:solidFill>
                  <a:srgbClr val="002060"/>
                </a:solidFill>
                <a:effectLst/>
                <a:cs typeface="Arial" panose="020B0604020202020204" pitchFamily="34" charset="0"/>
              </a:rPr>
              <a:t>Киттер</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жүзіп</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барады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Мені</a:t>
            </a:r>
            <a:r>
              <a:rPr kumimoji="0" lang="ru-RU" altLang="ru-RU" b="0" i="0" u="none" strike="noStrike" cap="none" normalizeH="0" baseline="0" dirty="0" smtClean="0">
                <a:ln>
                  <a:noFill/>
                </a:ln>
                <a:solidFill>
                  <a:srgbClr val="002060"/>
                </a:solidFill>
                <a:effectLst/>
                <a:cs typeface="Arial" panose="020B0604020202020204" pitchFamily="34" charset="0"/>
              </a:rPr>
              <a:t> 4.20-да </a:t>
            </a:r>
            <a:r>
              <a:rPr kumimoji="0" lang="ru-RU" altLang="ru-RU" b="0" i="0" u="none" strike="noStrike" cap="none" normalizeH="0" baseline="0" dirty="0" err="1" smtClean="0">
                <a:ln>
                  <a:noFill/>
                </a:ln>
                <a:solidFill>
                  <a:srgbClr val="002060"/>
                </a:solidFill>
                <a:effectLst/>
                <a:cs typeface="Arial" panose="020B0604020202020204" pitchFamily="34" charset="0"/>
              </a:rPr>
              <a:t>оят</a:t>
            </a:r>
            <a:r>
              <a:rPr kumimoji="0" lang="ru-RU" altLang="ru-RU" b="0" i="0" u="none" strike="noStrike" cap="none" normalizeH="0" baseline="0" dirty="0" smtClean="0">
                <a:ln>
                  <a:noFill/>
                </a:ln>
                <a:solidFill>
                  <a:srgbClr val="002060"/>
                </a:solidFill>
                <a:effectLst/>
                <a:cs typeface="Arial" panose="020B0604020202020204" pitchFamily="34" charset="0"/>
              </a:rPr>
              <a:t>», f57, f58, «</a:t>
            </a:r>
            <a:r>
              <a:rPr kumimoji="0" lang="ru-RU" altLang="ru-RU" b="0" i="0" u="none" strike="noStrike" cap="none" normalizeH="0" baseline="0" dirty="0" err="1" smtClean="0">
                <a:ln>
                  <a:noFill/>
                </a:ln>
                <a:solidFill>
                  <a:srgbClr val="002060"/>
                </a:solidFill>
                <a:effectLst/>
                <a:cs typeface="Arial" panose="020B0604020202020204" pitchFamily="34" charset="0"/>
              </a:rPr>
              <a:t>Тыныш</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үй</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Рина</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Қара</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мысық</a:t>
            </a:r>
            <a:r>
              <a:rPr kumimoji="0" lang="ru-RU" altLang="ru-RU" b="0" i="0" u="none" strike="noStrike" cap="none" normalizeH="0" baseline="0" dirty="0" smtClean="0">
                <a:ln>
                  <a:noFill/>
                </a:ln>
                <a:solidFill>
                  <a:srgbClr val="002060"/>
                </a:solidFill>
                <a:effectLst/>
                <a:cs typeface="Arial" panose="020B0604020202020204" pitchFamily="34" charset="0"/>
              </a:rPr>
              <a:t>»,</a:t>
            </a:r>
            <a:r>
              <a:rPr kumimoji="0" lang="ru-RU" altLang="ru-RU" b="0" i="0" u="none" strike="noStrike" cap="none" normalizeH="0" dirty="0" smtClean="0">
                <a:ln>
                  <a:noFill/>
                </a:ln>
                <a:solidFill>
                  <a:srgbClr val="002060"/>
                </a:solidFill>
                <a:effectLst/>
                <a:cs typeface="Arial" panose="020B0604020202020204" pitchFamily="34" charset="0"/>
              </a:rPr>
              <a:t> </a:t>
            </a:r>
            <a:r>
              <a:rPr kumimoji="0" lang="ru-RU" altLang="ru-RU" b="0" i="0" u="none" strike="noStrike" cap="none" normalizeH="0" dirty="0" smtClean="0">
                <a:ln>
                  <a:noFill/>
                </a:ln>
                <a:solidFill>
                  <a:srgbClr val="FF0000"/>
                </a:solidFill>
                <a:effectLst/>
                <a:cs typeface="Arial" panose="020B0604020202020204" pitchFamily="34" charset="0"/>
              </a:rPr>
              <a:t>«</a:t>
            </a:r>
            <a:r>
              <a:rPr kumimoji="0" lang="en-US" altLang="ru-RU" b="0" i="0" u="none" strike="noStrike" cap="none" normalizeH="0" baseline="0" dirty="0" smtClean="0">
                <a:ln>
                  <a:noFill/>
                </a:ln>
                <a:solidFill>
                  <a:srgbClr val="FF0000"/>
                </a:solidFill>
                <a:effectLst/>
                <a:cs typeface="Arial" panose="020B0604020202020204" pitchFamily="34" charset="0"/>
              </a:rPr>
              <a:t>Schoolboy</a:t>
            </a:r>
            <a:r>
              <a:rPr kumimoji="0" lang="en-US" altLang="ru-RU" b="0" i="0" u="none" strike="noStrike" cap="none" normalizeH="0" dirty="0" smtClean="0">
                <a:ln>
                  <a:noFill/>
                </a:ln>
                <a:solidFill>
                  <a:srgbClr val="FF0000"/>
                </a:solidFill>
                <a:effectLst/>
                <a:cs typeface="Arial" panose="020B0604020202020204" pitchFamily="34" charset="0"/>
              </a:rPr>
              <a:t> Runaway</a:t>
            </a:r>
            <a:r>
              <a:rPr kumimoji="0" lang="kk-KZ" altLang="ru-RU" b="0" i="0" u="none" strike="noStrike" cap="none" normalizeH="0" dirty="0" smtClean="0">
                <a:ln>
                  <a:noFill/>
                </a:ln>
                <a:solidFill>
                  <a:srgbClr val="FF0000"/>
                </a:solidFill>
                <a:effectLst/>
                <a:cs typeface="Arial" panose="020B0604020202020204" pitchFamily="34" charset="0"/>
              </a:rPr>
              <a:t>»</a:t>
            </a:r>
            <a:r>
              <a:rPr kumimoji="0" lang="ru-RU" altLang="ru-RU" b="0" i="0" u="none" strike="noStrike" cap="none" normalizeH="0" baseline="0" dirty="0" smtClean="0">
                <a:ln>
                  <a:noFill/>
                </a:ln>
                <a:solidFill>
                  <a:srgbClr val="FF000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деген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атаулары</a:t>
            </a:r>
            <a:r>
              <a:rPr kumimoji="0" lang="ru-RU" altLang="ru-RU" b="0" i="0" u="none" strike="noStrike" cap="none" normalizeH="0" baseline="0" dirty="0" smtClean="0">
                <a:ln>
                  <a:noFill/>
                </a:ln>
                <a:solidFill>
                  <a:srgbClr val="002060"/>
                </a:solidFill>
                <a:effectLst/>
                <a:cs typeface="Arial" panose="020B0604020202020204" pitchFamily="34" charset="0"/>
              </a:rPr>
              <a:t> бар </a:t>
            </a:r>
            <a:r>
              <a:rPr kumimoji="0" lang="ru-RU" altLang="ru-RU" b="0" i="0" u="none" strike="noStrike" cap="none" normalizeH="0" baseline="0" dirty="0" err="1" smtClean="0">
                <a:ln>
                  <a:noFill/>
                </a:ln>
                <a:solidFill>
                  <a:srgbClr val="002060"/>
                </a:solidFill>
                <a:effectLst/>
                <a:cs typeface="Arial" panose="020B0604020202020204" pitchFamily="34" charset="0"/>
              </a:rPr>
              <a:t>топтар</a:t>
            </a:r>
            <a:r>
              <a:rPr kumimoji="0" lang="ru-RU" altLang="ru-RU" b="0" i="0" u="none" strike="noStrike" cap="none" normalizeH="0" baseline="0" dirty="0" smtClean="0">
                <a:ln>
                  <a:noFill/>
                </a:ln>
                <a:solidFill>
                  <a:srgbClr val="002060"/>
                </a:solidFill>
                <a:effectLst/>
                <a:cs typeface="Arial" panose="020B0604020202020204" pitchFamily="34" charset="0"/>
              </a:rPr>
              <a:t> », «</a:t>
            </a:r>
            <a:r>
              <a:rPr kumimoji="0" lang="ru-RU" altLang="ru-RU" b="0" i="0" u="none" strike="noStrike" cap="none" normalizeH="0" baseline="0" dirty="0" err="1" smtClean="0">
                <a:ln>
                  <a:noFill/>
                </a:ln>
                <a:solidFill>
                  <a:srgbClr val="002060"/>
                </a:solidFill>
                <a:effectLst/>
                <a:cs typeface="Arial" panose="020B0604020202020204" pitchFamily="34" charset="0"/>
              </a:rPr>
              <a:t>Ня</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сау</a:t>
            </a:r>
            <a:r>
              <a:rPr kumimoji="0" lang="ru-RU" altLang="ru-RU" b="0" i="0" u="none" strike="noStrike" cap="none" normalizeH="0" baseline="0" dirty="0" smtClean="0">
                <a:ln>
                  <a:noFill/>
                </a:ln>
                <a:solidFill>
                  <a:srgbClr val="002060"/>
                </a:solidFill>
                <a:effectLst/>
                <a:cs typeface="Arial" panose="020B0604020202020204" pitchFamily="34" charset="0"/>
              </a:rPr>
              <a:t> бол», «Кит </a:t>
            </a:r>
            <a:r>
              <a:rPr kumimoji="0" lang="ru-RU" altLang="ru-RU" b="0" i="0" u="none" strike="noStrike" cap="none" normalizeH="0" baseline="0" dirty="0" err="1" smtClean="0">
                <a:ln>
                  <a:noFill/>
                </a:ln>
                <a:solidFill>
                  <a:srgbClr val="002060"/>
                </a:solidFill>
                <a:effectLst/>
                <a:cs typeface="Arial" panose="020B0604020202020204" pitchFamily="34" charset="0"/>
              </a:rPr>
              <a:t>теңізі</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Менің</a:t>
            </a:r>
            <a:r>
              <a:rPr kumimoji="0" lang="ru-RU" altLang="ru-RU" b="0" i="0" u="none" strike="noStrike" cap="none" normalizeH="0" baseline="0" dirty="0" smtClean="0">
                <a:ln>
                  <a:noFill/>
                </a:ln>
                <a:solidFill>
                  <a:srgbClr val="002060"/>
                </a:solidFill>
                <a:effectLst/>
                <a:cs typeface="Arial" panose="020B0604020202020204" pitchFamily="34" charset="0"/>
              </a:rPr>
              <a:t> 50 </a:t>
            </a:r>
            <a:r>
              <a:rPr kumimoji="0" lang="ru-RU" altLang="ru-RU" b="0" i="0" u="none" strike="noStrike" cap="none" normalizeH="0" baseline="0" dirty="0" err="1" smtClean="0">
                <a:ln>
                  <a:noFill/>
                </a:ln>
                <a:solidFill>
                  <a:srgbClr val="002060"/>
                </a:solidFill>
                <a:effectLst/>
                <a:cs typeface="Arial" panose="020B0604020202020204" pitchFamily="34" charset="0"/>
              </a:rPr>
              <a:t>күн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бұрын</a:t>
            </a:r>
            <a:r>
              <a:rPr kumimoji="0" lang="ru-RU" altLang="ru-RU" b="0" i="0" u="none" strike="noStrike" cap="none" normalizeH="0" baseline="0" dirty="0" smtClean="0">
                <a:ln>
                  <a:noFill/>
                </a:ln>
                <a:solidFill>
                  <a:srgbClr val="002060"/>
                </a:solidFill>
                <a:effectLst/>
                <a:cs typeface="Arial" panose="020B0604020202020204" pitchFamily="34" charset="0"/>
              </a:rPr>
              <a:t>...»);  Бала </a:t>
            </a:r>
            <a:r>
              <a:rPr kumimoji="0" lang="ru-RU" altLang="ru-RU" b="0" i="0" u="none" strike="noStrike" cap="none" normalizeH="0" baseline="0" dirty="0" err="1" smtClean="0">
                <a:ln>
                  <a:noFill/>
                </a:ln>
                <a:solidFill>
                  <a:srgbClr val="002060"/>
                </a:solidFill>
                <a:effectLst/>
                <a:cs typeface="Arial" panose="020B0604020202020204" pitchFamily="34" charset="0"/>
              </a:rPr>
              <a:t>өз</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парақшасында</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қандай</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хэш-тегтерді</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пайдаланады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олар</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хэш-тегінің</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қауіптілігі</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туралы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айтады</a:t>
            </a:r>
            <a:r>
              <a:rPr kumimoji="0" lang="ru-RU" altLang="ru-RU" b="0" i="0" u="none" strike="noStrike" cap="none" normalizeH="0" baseline="0" dirty="0" smtClean="0">
                <a:ln>
                  <a:noFill/>
                </a:ln>
                <a:solidFill>
                  <a:srgbClr val="002060"/>
                </a:solidFill>
                <a:effectLst/>
                <a:cs typeface="Arial" panose="020B0604020202020204" pitchFamily="34" charset="0"/>
              </a:rPr>
              <a:t>: #кит </a:t>
            </a:r>
            <a:r>
              <a:rPr kumimoji="0" lang="ru-RU" altLang="ru-RU" b="0" i="0" u="none" strike="noStrike" cap="none" normalizeH="0" baseline="0" dirty="0" err="1" smtClean="0">
                <a:ln>
                  <a:noFill/>
                </a:ln>
                <a:solidFill>
                  <a:srgbClr val="002060"/>
                </a:solidFill>
                <a:effectLst/>
                <a:cs typeface="Arial" panose="020B0604020202020204" pitchFamily="34" charset="0"/>
              </a:rPr>
              <a:t>үйі</a:t>
            </a:r>
            <a:r>
              <a:rPr kumimoji="0" lang="ru-RU" altLang="ru-RU" b="0" i="0" u="none" strike="noStrike" cap="none" normalizeH="0" baseline="0" dirty="0" smtClean="0">
                <a:ln>
                  <a:noFill/>
                </a:ln>
                <a:solidFill>
                  <a:srgbClr val="002060"/>
                </a:solidFill>
                <a:effectLst/>
                <a:cs typeface="Arial" panose="020B0604020202020204" pitchFamily="34" charset="0"/>
              </a:rPr>
              <a:t>, #150жұлдыз, #ff33, #f53, #f57, #f58, #d28. #</a:t>
            </a:r>
            <a:r>
              <a:rPr kumimoji="0" lang="ru-RU" altLang="ru-RU" b="0" i="0" u="none" strike="noStrike" cap="none" normalizeH="0" baseline="0" dirty="0" err="1" smtClean="0">
                <a:ln>
                  <a:noFill/>
                </a:ln>
                <a:solidFill>
                  <a:srgbClr val="002060"/>
                </a:solidFill>
                <a:effectLst/>
                <a:cs typeface="Arial" panose="020B0604020202020204" pitchFamily="34" charset="0"/>
              </a:rPr>
              <a:t>morekitov</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tinic</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house</a:t>
            </a:r>
            <a:r>
              <a:rPr kumimoji="0" lang="ru-RU" altLang="ru-RU" b="0" i="0" u="none" strike="noStrike" cap="none" normalizeH="0" baseline="0" dirty="0" smtClean="0">
                <a:ln>
                  <a:noFill/>
                </a:ln>
                <a:solidFill>
                  <a:srgbClr val="002060"/>
                </a:solidFill>
                <a:effectLst/>
                <a:cs typeface="Arial" panose="020B0604020202020204" pitchFamily="34" charset="0"/>
              </a:rPr>
              <a:t> , #</a:t>
            </a:r>
            <a:r>
              <a:rPr kumimoji="0" lang="ru-RU" altLang="ru-RU" b="0" i="0" u="none" strike="noStrike" cap="none" normalizeH="0" baseline="0" dirty="0" err="1" smtClean="0">
                <a:ln>
                  <a:noFill/>
                </a:ln>
                <a:solidFill>
                  <a:srgbClr val="002060"/>
                </a:solidFill>
                <a:effectLst/>
                <a:cs typeface="Arial" panose="020B0604020202020204" pitchFamily="34" charset="0"/>
              </a:rPr>
              <a:t>ойын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ойнағым</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келеді</a:t>
            </a:r>
            <a:r>
              <a:rPr kumimoji="0" lang="ru-RU" altLang="ru-RU" b="0" i="0" u="none" strike="noStrike" cap="none" normalizeH="0" baseline="0" dirty="0" smtClean="0">
                <a:ln>
                  <a:noFill/>
                </a:ln>
                <a:solidFill>
                  <a:srgbClr val="002060"/>
                </a:solidFill>
                <a:effectLst/>
                <a:cs typeface="Arial" panose="020B0604020202020204" pitchFamily="34" charset="0"/>
              </a:rPr>
              <a:t> , #</a:t>
            </a:r>
            <a:r>
              <a:rPr kumimoji="0" lang="ru-RU" altLang="ru-RU" b="0" i="0" u="none" strike="noStrike" cap="none" normalizeH="0" baseline="0" dirty="0" err="1" smtClean="0">
                <a:ln>
                  <a:noFill/>
                </a:ln>
                <a:solidFill>
                  <a:srgbClr val="002060"/>
                </a:solidFill>
                <a:effectLst/>
                <a:cs typeface="Arial" panose="020B0604020202020204" pitchFamily="34" charset="0"/>
              </a:rPr>
              <a:t>сүт</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жолы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Бұл</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ойындар</a:t>
            </a:r>
            <a:r>
              <a:rPr kumimoji="0" lang="ru-RU" altLang="ru-RU" b="0" i="0" u="none" strike="noStrike" cap="none" normalizeH="0" baseline="0" dirty="0" smtClean="0">
                <a:ln>
                  <a:noFill/>
                </a:ln>
                <a:solidFill>
                  <a:srgbClr val="002060"/>
                </a:solidFill>
                <a:effectLst/>
                <a:cs typeface="Arial" panose="020B0604020202020204" pitchFamily="34" charset="0"/>
              </a:rPr>
              <a:t> бала </a:t>
            </a:r>
            <a:r>
              <a:rPr kumimoji="0" lang="ru-RU" altLang="ru-RU" b="0" i="0" u="none" strike="noStrike" cap="none" normalizeH="0" baseline="0" dirty="0" err="1" smtClean="0">
                <a:ln>
                  <a:noFill/>
                </a:ln>
                <a:solidFill>
                  <a:srgbClr val="002060"/>
                </a:solidFill>
                <a:effectLst/>
                <a:cs typeface="Arial" panose="020B0604020202020204" pitchFamily="34" charset="0"/>
              </a:rPr>
              <a:t>психикасын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бағындырушы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әрі</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баланың</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эмоцианалдық</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тәуелділігін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басқарушы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манипулятциялармен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жүреді</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Сондай-ақ</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қатты</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қан</a:t>
            </a:r>
            <a:r>
              <a:rPr lang="ru-RU" altLang="ru-RU" dirty="0">
                <a:solidFill>
                  <a:srgbClr val="002060"/>
                </a:solidFill>
                <a:cs typeface="Arial" panose="020B0604020202020204" pitchFamily="34" charset="0"/>
              </a:rPr>
              <a:t>-</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қырғын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қатігездікпен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әділдікке</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жету</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миссиясындағы</a:t>
            </a:r>
            <a:r>
              <a:rPr kumimoji="0" lang="ru-RU" altLang="ru-RU" b="0" i="0" u="none" strike="noStrike" cap="none" normalizeH="0" baseline="0" dirty="0" smtClean="0">
                <a:ln>
                  <a:noFill/>
                </a:ln>
                <a:solidFill>
                  <a:srgbClr val="002060"/>
                </a:solidFill>
                <a:effectLst/>
                <a:cs typeface="Arial" panose="020B0604020202020204" pitchFamily="34" charset="0"/>
              </a:rPr>
              <a:t> фильм, </a:t>
            </a:r>
            <a:r>
              <a:rPr kumimoji="0" lang="ru-RU" altLang="ru-RU" b="0" i="0" u="none" strike="noStrike" cap="none" normalizeH="0" baseline="0" dirty="0" err="1" smtClean="0">
                <a:ln>
                  <a:noFill/>
                </a:ln>
                <a:solidFill>
                  <a:srgbClr val="002060"/>
                </a:solidFill>
                <a:effectLst/>
                <a:cs typeface="Arial" panose="020B0604020202020204" pitchFamily="34" charset="0"/>
              </a:rPr>
              <a:t>мультфильмдердің</a:t>
            </a:r>
            <a:r>
              <a:rPr kumimoji="0" lang="ru-RU" altLang="ru-RU" b="0" i="0" u="none" strike="noStrike" cap="none" normalizeH="0" baseline="0" dirty="0" smtClean="0">
                <a:ln>
                  <a:noFill/>
                </a:ln>
                <a:solidFill>
                  <a:srgbClr val="002060"/>
                </a:solidFill>
                <a:effectLst/>
                <a:cs typeface="Arial" panose="020B0604020202020204" pitchFamily="34" charset="0"/>
              </a:rPr>
              <a:t> де  </a:t>
            </a:r>
            <a:r>
              <a:rPr kumimoji="0" lang="ru-RU" altLang="ru-RU" b="0" i="0" u="none" strike="noStrike" cap="none" normalizeH="0" baseline="0" dirty="0" err="1" smtClean="0">
                <a:ln>
                  <a:noFill/>
                </a:ln>
                <a:solidFill>
                  <a:srgbClr val="002060"/>
                </a:solidFill>
                <a:effectLst/>
                <a:cs typeface="Arial" panose="020B0604020202020204" pitchFamily="34" charset="0"/>
              </a:rPr>
              <a:t>ықпалын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бақылау</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үшін</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баламен</a:t>
            </a:r>
            <a:r>
              <a:rPr kumimoji="0" lang="ru-RU" altLang="ru-RU" b="0" i="0" u="none" strike="noStrike" cap="none" normalizeH="0" baseline="0" dirty="0" smtClean="0">
                <a:ln>
                  <a:noFill/>
                </a:ln>
                <a:solidFill>
                  <a:srgbClr val="002060"/>
                </a:solidFill>
                <a:effectLst/>
                <a:cs typeface="Arial" panose="020B0604020202020204" pitchFamily="34" charset="0"/>
              </a:rPr>
              <a:t> не </a:t>
            </a:r>
            <a:r>
              <a:rPr kumimoji="0" lang="ru-RU" altLang="ru-RU" b="0" i="0" u="none" strike="noStrike" cap="none" normalizeH="0" baseline="0" dirty="0" err="1" smtClean="0">
                <a:ln>
                  <a:noFill/>
                </a:ln>
                <a:solidFill>
                  <a:srgbClr val="002060"/>
                </a:solidFill>
                <a:effectLst/>
                <a:cs typeface="Arial" panose="020B0604020202020204" pitchFamily="34" charset="0"/>
              </a:rPr>
              <a:t>көріп</a:t>
            </a:r>
            <a:r>
              <a:rPr kumimoji="0" lang="ru-RU" altLang="ru-RU" b="0" i="0" u="none" strike="noStrike" cap="none" normalizeH="0" baseline="0" dirty="0" smtClean="0">
                <a:ln>
                  <a:noFill/>
                </a:ln>
                <a:solidFill>
                  <a:srgbClr val="002060"/>
                </a:solidFill>
                <a:effectLst/>
                <a:cs typeface="Arial" panose="020B0604020202020204" pitchFamily="34" charset="0"/>
              </a:rPr>
              <a:t>, </a:t>
            </a:r>
            <a:r>
              <a:rPr kumimoji="0" lang="ru-RU" altLang="ru-RU" b="0" i="0" u="none" strike="noStrike" cap="none" normalizeH="0" baseline="0" dirty="0" err="1" smtClean="0">
                <a:ln>
                  <a:noFill/>
                </a:ln>
                <a:solidFill>
                  <a:srgbClr val="002060"/>
                </a:solidFill>
                <a:effectLst/>
                <a:cs typeface="Arial" panose="020B0604020202020204" pitchFamily="34" charset="0"/>
              </a:rPr>
              <a:t>нені</a:t>
            </a:r>
            <a:r>
              <a:rPr lang="ru-RU" altLang="ru-RU" dirty="0">
                <a:solidFill>
                  <a:srgbClr val="002060"/>
                </a:solidFill>
                <a:cs typeface="Arial" panose="020B0604020202020204" pitchFamily="34" charset="0"/>
              </a:rPr>
              <a:t> </a:t>
            </a:r>
            <a:r>
              <a:rPr lang="ru-RU" altLang="ru-RU" dirty="0" err="1" smtClean="0">
                <a:solidFill>
                  <a:srgbClr val="002060"/>
                </a:solidFill>
                <a:cs typeface="Arial" panose="020B0604020202020204" pitchFamily="34" charset="0"/>
              </a:rPr>
              <a:t>ұғынғандарын</a:t>
            </a:r>
            <a:r>
              <a:rPr lang="ru-RU" altLang="ru-RU" dirty="0" smtClean="0">
                <a:solidFill>
                  <a:srgbClr val="002060"/>
                </a:solidFill>
                <a:cs typeface="Arial" panose="020B0604020202020204" pitchFamily="34" charset="0"/>
              </a:rPr>
              <a:t> </a:t>
            </a:r>
            <a:r>
              <a:rPr lang="ru-RU" altLang="ru-RU" dirty="0" err="1" smtClean="0">
                <a:solidFill>
                  <a:srgbClr val="002060"/>
                </a:solidFill>
                <a:cs typeface="Arial" panose="020B0604020202020204" pitchFamily="34" charset="0"/>
              </a:rPr>
              <a:t>сұрап</a:t>
            </a:r>
            <a:r>
              <a:rPr lang="ru-RU" altLang="ru-RU" dirty="0" smtClean="0">
                <a:solidFill>
                  <a:srgbClr val="002060"/>
                </a:solidFill>
                <a:cs typeface="Arial" panose="020B0604020202020204" pitchFamily="34" charset="0"/>
              </a:rPr>
              <a:t>, </a:t>
            </a:r>
            <a:r>
              <a:rPr lang="ru-RU" altLang="ru-RU" dirty="0" err="1" smtClean="0">
                <a:solidFill>
                  <a:srgbClr val="002060"/>
                </a:solidFill>
                <a:cs typeface="Arial" panose="020B0604020202020204" pitchFamily="34" charset="0"/>
              </a:rPr>
              <a:t>талдап</a:t>
            </a:r>
            <a:r>
              <a:rPr lang="ru-RU" altLang="ru-RU" dirty="0" smtClean="0">
                <a:solidFill>
                  <a:srgbClr val="002060"/>
                </a:solidFill>
                <a:cs typeface="Arial" panose="020B0604020202020204" pitchFamily="34" charset="0"/>
              </a:rPr>
              <a:t> </a:t>
            </a:r>
            <a:r>
              <a:rPr lang="ru-RU" altLang="ru-RU" dirty="0" err="1" smtClean="0">
                <a:solidFill>
                  <a:srgbClr val="002060"/>
                </a:solidFill>
                <a:cs typeface="Arial" panose="020B0604020202020204" pitchFamily="34" charset="0"/>
              </a:rPr>
              <a:t>отырыңыздар</a:t>
            </a:r>
            <a:r>
              <a:rPr lang="ru-RU" altLang="ru-RU" dirty="0" smtClean="0">
                <a:solidFill>
                  <a:srgbClr val="002060"/>
                </a:solidFill>
                <a:cs typeface="Arial" panose="020B0604020202020204" pitchFamily="34" charset="0"/>
              </a:rPr>
              <a:t>.</a:t>
            </a:r>
            <a:r>
              <a:rPr kumimoji="0" lang="ru-RU" altLang="ru-RU" b="0" i="0" u="none" strike="noStrike" cap="none" normalizeH="0" baseline="0" dirty="0" smtClean="0">
                <a:ln>
                  <a:noFill/>
                </a:ln>
                <a:solidFill>
                  <a:srgbClr val="1F1F1F"/>
                </a:solidFill>
                <a:effectLst/>
                <a:latin typeface="Arial" panose="020B0604020202020204" pitchFamily="34" charset="0"/>
                <a:cs typeface="Arial" panose="020B0604020202020204" pitchFamily="34" charset="0"/>
              </a:rPr>
              <a:t/>
            </a:r>
            <a:br>
              <a:rPr kumimoji="0" lang="ru-RU" altLang="ru-RU" b="0" i="0" u="none" strike="noStrike" cap="none" normalizeH="0" baseline="0" dirty="0" smtClean="0">
                <a:ln>
                  <a:noFill/>
                </a:ln>
                <a:solidFill>
                  <a:srgbClr val="1F1F1F"/>
                </a:solidFill>
                <a:effectLst/>
                <a:latin typeface="Arial" panose="020B0604020202020204" pitchFamily="34" charset="0"/>
                <a:cs typeface="Arial" panose="020B0604020202020204" pitchFamily="34" charset="0"/>
              </a:rPr>
            </a:b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3" name="Прямоугольник 2"/>
          <p:cNvSpPr/>
          <p:nvPr/>
        </p:nvSpPr>
        <p:spPr>
          <a:xfrm>
            <a:off x="3306907" y="3733901"/>
            <a:ext cx="8247784" cy="2166875"/>
          </a:xfrm>
          <a:prstGeom prst="rect">
            <a:avLst/>
          </a:prstGeom>
          <a:ln>
            <a:solidFill>
              <a:schemeClr val="tx1"/>
            </a:solidFill>
          </a:ln>
        </p:spPr>
        <p:txBody>
          <a:bodyPr wrap="square">
            <a:spAutoFit/>
          </a:bodyPr>
          <a:lstStyle/>
          <a:p>
            <a:pPr algn="just" fontAlgn="base">
              <a:lnSpc>
                <a:spcPct val="107000"/>
              </a:lnSpc>
              <a:spcAft>
                <a:spcPts val="0"/>
              </a:spcAft>
            </a:pPr>
            <a:r>
              <a:rPr lang="ru-RU" sz="1200" dirty="0">
                <a:solidFill>
                  <a:srgbClr val="51515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200" dirty="0" smtClean="0">
                <a:solidFill>
                  <a:srgbClr val="51515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smtClean="0">
                <a:solidFill>
                  <a:srgbClr val="515151"/>
                </a:solidFill>
                <a:latin typeface="Arial" panose="020B0604020202020204" pitchFamily="34" charset="0"/>
                <a:ea typeface="Times New Roman" panose="02020603050405020304" pitchFamily="18" charset="0"/>
                <a:cs typeface="Arial" panose="020B0604020202020204" pitchFamily="34" charset="0"/>
              </a:rPr>
              <a:t> </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В каких группах в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соцсетях</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состоит ребенок (опасны группы, содержащие в названии: «Синий кит»,  «Киты плывут вверх», «Разбуди меня в 4.20″, f57, f58</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ru-RU" altLang="ru-RU" dirty="0">
                <a:solidFill>
                  <a:srgbClr val="FF0000"/>
                </a:solidFill>
                <a:cs typeface="Arial" panose="020B0604020202020204" pitchFamily="34" charset="0"/>
              </a:rPr>
              <a:t> «</a:t>
            </a:r>
            <a:r>
              <a:rPr lang="en-US" altLang="ru-RU" dirty="0">
                <a:solidFill>
                  <a:srgbClr val="FF0000"/>
                </a:solidFill>
                <a:cs typeface="Arial" panose="020B0604020202020204" pitchFamily="34" charset="0"/>
              </a:rPr>
              <a:t>Schoolboy Runaway</a:t>
            </a:r>
            <a:r>
              <a:rPr lang="kk-KZ" altLang="ru-RU" dirty="0" smtClean="0">
                <a:solidFill>
                  <a:srgbClr val="FF0000"/>
                </a:solidFill>
                <a:cs typeface="Arial" panose="020B0604020202020204" pitchFamily="34" charset="0"/>
              </a:rPr>
              <a:t>»,</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«Тихий дом»,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Рина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Ня</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пока», «Море китов», </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50 дней до моего</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Какие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хэш</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теги использует ребенок на своей странице (говорят об опасности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хэш</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теги : #дом китов, #150звёзд, #ff33, #f53,  #f57,  #f58,  #d28.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морекитов</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#тихий дом, #хочу в игру,  #млечный путь);</a:t>
            </a:r>
            <a:endParaRPr lang="ru-RU"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4" name="Рисунок 3"/>
          <p:cNvPicPr>
            <a:picLocks noChangeAspect="1"/>
          </p:cNvPicPr>
          <p:nvPr/>
        </p:nvPicPr>
        <p:blipFill rotWithShape="1">
          <a:blip r:embed="rId3">
            <a:extLst>
              <a:ext uri="{28A0092B-C50C-407E-A947-70E740481C1C}">
                <a14:useLocalDpi xmlns:a14="http://schemas.microsoft.com/office/drawing/2010/main" val="0"/>
              </a:ext>
            </a:extLst>
          </a:blip>
          <a:srcRect l="1" t="27945" r="1079"/>
          <a:stretch/>
        </p:blipFill>
        <p:spPr>
          <a:xfrm>
            <a:off x="554182" y="3733901"/>
            <a:ext cx="2539711" cy="2589934"/>
          </a:xfrm>
          <a:prstGeom prst="rect">
            <a:avLst/>
          </a:prstGeom>
        </p:spPr>
      </p:pic>
    </p:spTree>
    <p:extLst>
      <p:ext uri="{BB962C8B-B14F-4D97-AF65-F5344CB8AC3E}">
        <p14:creationId xmlns:p14="http://schemas.microsoft.com/office/powerpoint/2010/main" val="2452696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54182" y="537636"/>
            <a:ext cx="11069782" cy="273473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ru-RU" altLang="ru-RU" dirty="0" err="1" smtClean="0">
                <a:solidFill>
                  <a:srgbClr val="002060"/>
                </a:solidFill>
                <a:latin typeface="Arial" panose="020B0604020202020204" pitchFamily="34" charset="0"/>
                <a:cs typeface="Arial" panose="020B0604020202020204" pitchFamily="34" charset="0"/>
              </a:rPr>
              <a:t>Ата-ана</a:t>
            </a:r>
            <a:r>
              <a:rPr lang="ru-RU" altLang="ru-RU" dirty="0" smtClean="0">
                <a:solidFill>
                  <a:srgbClr val="002060"/>
                </a:solidFill>
                <a:latin typeface="Arial" panose="020B0604020202020204" pitchFamily="34" charset="0"/>
                <a:cs typeface="Arial" panose="020B0604020202020204" pitchFamily="34" charset="0"/>
              </a:rPr>
              <a:t> </a:t>
            </a:r>
            <a:r>
              <a:rPr lang="ru-RU" altLang="ru-RU" dirty="0" err="1" smtClean="0">
                <a:solidFill>
                  <a:srgbClr val="002060"/>
                </a:solidFill>
                <a:latin typeface="Arial" panose="020B0604020202020204" pitchFamily="34" charset="0"/>
                <a:cs typeface="Arial" panose="020B0604020202020204" pitchFamily="34" charset="0"/>
              </a:rPr>
              <a:t>мән</a:t>
            </a:r>
            <a:r>
              <a:rPr lang="ru-RU" altLang="ru-RU" dirty="0" smtClean="0">
                <a:solidFill>
                  <a:srgbClr val="002060"/>
                </a:solidFill>
                <a:latin typeface="Arial" panose="020B0604020202020204" pitchFamily="34" charset="0"/>
                <a:cs typeface="Arial" panose="020B0604020202020204" pitchFamily="34" charset="0"/>
              </a:rPr>
              <a:t> </a:t>
            </a:r>
            <a:r>
              <a:rPr lang="ru-RU" altLang="ru-RU" dirty="0" err="1" smtClean="0">
                <a:solidFill>
                  <a:srgbClr val="002060"/>
                </a:solidFill>
                <a:latin typeface="Arial" panose="020B0604020202020204" pitchFamily="34" charset="0"/>
                <a:cs typeface="Arial" panose="020B0604020202020204" pitchFamily="34" charset="0"/>
              </a:rPr>
              <a:t>беруі</a:t>
            </a:r>
            <a:r>
              <a:rPr lang="ru-RU" altLang="ru-RU" dirty="0" smtClean="0">
                <a:solidFill>
                  <a:srgbClr val="002060"/>
                </a:solidFill>
                <a:latin typeface="Arial" panose="020B0604020202020204" pitchFamily="34" charset="0"/>
                <a:cs typeface="Arial" panose="020B0604020202020204" pitchFamily="34" charset="0"/>
              </a:rPr>
              <a:t> </a:t>
            </a:r>
            <a:r>
              <a:rPr lang="ru-RU" altLang="ru-RU" dirty="0" err="1" smtClean="0">
                <a:solidFill>
                  <a:srgbClr val="002060"/>
                </a:solidFill>
                <a:latin typeface="Arial" panose="020B0604020202020204" pitchFamily="34" charset="0"/>
                <a:cs typeface="Arial" panose="020B0604020202020204" pitchFamily="34" charset="0"/>
              </a:rPr>
              <a:t>керек</a:t>
            </a:r>
            <a:r>
              <a:rPr lang="ru-RU" altLang="ru-RU" dirty="0" smtClean="0">
                <a:solidFill>
                  <a:srgbClr val="002060"/>
                </a:solidFill>
                <a:latin typeface="Arial" panose="020B0604020202020204" pitchFamily="34" charset="0"/>
                <a:cs typeface="Arial" panose="020B0604020202020204" pitchFamily="34" charset="0"/>
              </a:rPr>
              <a:t> </a:t>
            </a:r>
            <a:r>
              <a:rPr lang="ru-RU" altLang="ru-RU" dirty="0" err="1" smtClean="0">
                <a:solidFill>
                  <a:srgbClr val="002060"/>
                </a:solidFill>
                <a:latin typeface="Arial" panose="020B0604020202020204" pitchFamily="34" charset="0"/>
                <a:cs typeface="Arial" panose="020B0604020202020204" pitchFamily="34" charset="0"/>
              </a:rPr>
              <a:t>маңызды</a:t>
            </a:r>
            <a:r>
              <a:rPr lang="ru-RU" altLang="ru-RU" dirty="0" smtClean="0">
                <a:solidFill>
                  <a:srgbClr val="002060"/>
                </a:solidFill>
                <a:latin typeface="Arial" panose="020B0604020202020204" pitchFamily="34" charset="0"/>
                <a:cs typeface="Arial" panose="020B0604020202020204" pitchFamily="34" charset="0"/>
              </a:rPr>
              <a:t> </a:t>
            </a:r>
            <a:r>
              <a:rPr lang="ru-RU" altLang="ru-RU" dirty="0" err="1" smtClean="0">
                <a:solidFill>
                  <a:srgbClr val="002060"/>
                </a:solidFill>
                <a:latin typeface="Arial" panose="020B0604020202020204" pitchFamily="34" charset="0"/>
                <a:cs typeface="Arial" panose="020B0604020202020204" pitchFamily="34" charset="0"/>
              </a:rPr>
              <a:t>жағдайлар</a:t>
            </a:r>
            <a:r>
              <a:rPr lang="ru-RU" altLang="ru-RU" dirty="0" smtClean="0">
                <a:solidFill>
                  <a:srgbClr val="002060"/>
                </a:solidFill>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ru-RU" altLang="ru-RU" dirty="0" smtClean="0">
              <a:solidFill>
                <a:srgbClr val="002060"/>
              </a:solidFill>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Баланың</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парақшасына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кіру</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рұқсаты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ашық</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па: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егер</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бала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егжей-тегжейлі</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ақпаратқа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қол</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жеткізуді</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бұғаттаған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болса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қабырғадағы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хат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алмасуда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lang="ru-RU" altLang="ru-RU" sz="1600" dirty="0" err="1">
                <a:solidFill>
                  <a:srgbClr val="002060"/>
                </a:solidFill>
                <a:latin typeface="Arial" panose="020B0604020202020204" pitchFamily="34" charset="0"/>
                <a:cs typeface="Arial" panose="020B0604020202020204" pitchFamily="34" charset="0"/>
              </a:rPr>
              <a:t>М</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ені</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4.20-да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оят</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«Мен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ойындамын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деген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тіркестер</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болса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ата-аналар</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шұғыл</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түрде</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араласу</a:t>
            </a:r>
            <a:r>
              <a:rPr lang="ru-RU" altLang="ru-RU" sz="1600" dirty="0" err="1" smtClean="0">
                <a:solidFill>
                  <a:srgbClr val="002060"/>
                </a:solidFill>
                <a:latin typeface="Arial" panose="020B0604020202020204" pitchFamily="34" charset="0"/>
                <a:cs typeface="Arial" panose="020B0604020202020204" pitchFamily="34" charset="0"/>
              </a:rPr>
              <a:t>ы</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керек</a:t>
            </a:r>
            <a:r>
              <a:rPr lang="ru-RU" altLang="ru-RU" sz="1600" dirty="0" smtClean="0">
                <a:solidFill>
                  <a:srgbClr val="002060"/>
                </a:solidFill>
                <a:latin typeface="Arial" panose="020B0604020202020204" pitchFamily="34" charset="0"/>
                <a:cs typeface="Arial" panose="020B0604020202020204"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Баланың</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түнде</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ұйықтайтынын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білу</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маңызды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әсіресе</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таңғы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4-5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шамасында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a:t>
            </a:r>
            <a:endParaRPr lang="ru-RU" altLang="ru-RU" sz="1600" dirty="0">
              <a:solidFill>
                <a:srgbClr val="002060"/>
              </a:solidFill>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Киімге</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назар</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аударыңыз</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егер</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бала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ашық</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киім</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кимесе</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қолдары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мен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аяқтарын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жаппаса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ол</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кесілген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жерлерін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жасырып</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жатқан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болуы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мүмкін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ru-RU" altLang="ru-RU" sz="1600" dirty="0" err="1" smtClean="0">
                <a:solidFill>
                  <a:srgbClr val="002060"/>
                </a:solidFill>
                <a:latin typeface="Arial" panose="020B0604020202020204" pitchFamily="34" charset="0"/>
                <a:cs typeface="Arial" panose="020B0604020202020204" pitchFamily="34" charset="0"/>
              </a:rPr>
              <a:t>Бөлмедегі</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заттарға</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назар</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аударыңыз</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өткір</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заттар</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зиянды</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құралдар</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a:solidFill>
                  <a:srgbClr val="002060"/>
                </a:solidFill>
                <a:latin typeface="Arial" panose="020B0604020202020204" pitchFamily="34" charset="0"/>
                <a:cs typeface="Arial" panose="020B0604020202020204" pitchFamily="34" charset="0"/>
              </a:rPr>
              <a:t>у</a:t>
            </a:r>
            <a:r>
              <a:rPr lang="ru-RU" altLang="ru-RU" sz="1600" dirty="0" err="1" smtClean="0">
                <a:solidFill>
                  <a:srgbClr val="002060"/>
                </a:solidFill>
                <a:latin typeface="Arial" panose="020B0604020202020204" pitchFamily="34" charset="0"/>
                <a:cs typeface="Arial" panose="020B0604020202020204" pitchFamily="34" charset="0"/>
              </a:rPr>
              <a:t>маждалған</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қағаздар</a:t>
            </a:r>
            <a:r>
              <a:rPr lang="ru-RU" altLang="ru-RU" sz="1600" dirty="0" smtClean="0">
                <a:solidFill>
                  <a:srgbClr val="002060"/>
                </a:solidFill>
                <a:latin typeface="Arial" panose="020B0604020202020204" pitchFamily="34" charset="0"/>
                <a:cs typeface="Arial" panose="020B0604020202020204" pitchFamily="34" charset="0"/>
              </a:rPr>
              <a:t> </a:t>
            </a:r>
            <a:r>
              <a:rPr lang="ru-RU" altLang="ru-RU" sz="1600" dirty="0" err="1" smtClean="0">
                <a:solidFill>
                  <a:srgbClr val="002060"/>
                </a:solidFill>
                <a:latin typeface="Arial" panose="020B0604020202020204" pitchFamily="34" charset="0"/>
                <a:cs typeface="Arial" panose="020B0604020202020204" pitchFamily="34" charset="0"/>
              </a:rPr>
              <a:t>т.б</a:t>
            </a:r>
            <a:r>
              <a:rPr lang="ru-RU" altLang="ru-RU" sz="1600" dirty="0" smtClean="0">
                <a:solidFill>
                  <a:srgbClr val="002060"/>
                </a:solidFill>
                <a:latin typeface="Arial" panose="020B0604020202020204" pitchFamily="34" charset="0"/>
                <a:cs typeface="Arial" panose="020B0604020202020204" pitchFamily="34" charset="0"/>
              </a:rPr>
              <a:t>;</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Баланың</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мінез-құлқы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қандай</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күрт</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өзгерісіне</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мән</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беріңіз</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тым</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ашулы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тым</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тұйықталу</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жиі</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жылау</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т.б</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шұғыл</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өзгерістердің</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пайда</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болуы</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көп</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ұйықтай</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беру </a:t>
            </a:r>
            <a:r>
              <a:rPr kumimoji="0" lang="ru-RU" altLang="ru-RU" sz="1600" b="0" i="0" u="none" strike="noStrike" cap="none" normalizeH="0" baseline="0" dirty="0" err="1" smtClean="0">
                <a:ln>
                  <a:noFill/>
                </a:ln>
                <a:solidFill>
                  <a:srgbClr val="002060"/>
                </a:solidFill>
                <a:effectLst/>
                <a:latin typeface="Arial" panose="020B0604020202020204" pitchFamily="34" charset="0"/>
                <a:cs typeface="Arial" panose="020B0604020202020204" pitchFamily="34" charset="0"/>
              </a:rPr>
              <a:t>жағдайы</a:t>
            </a:r>
            <a:r>
              <a:rPr lang="ru-RU" altLang="ru-RU" sz="1600" dirty="0">
                <a:solidFill>
                  <a:srgbClr val="002060"/>
                </a:solidFill>
                <a:latin typeface="Arial" panose="020B0604020202020204" pitchFamily="34" charset="0"/>
                <a:cs typeface="Arial" panose="020B0604020202020204" pitchFamily="34" charset="0"/>
              </a:rPr>
              <a:t>;</a:t>
            </a:r>
            <a:r>
              <a:rPr kumimoji="0" lang="ru-RU" altLang="ru-RU" sz="1600" b="0" i="0" u="none" strike="noStrike" cap="none" normalizeH="0" baseline="0" dirty="0" smtClean="0">
                <a:ln>
                  <a:noFill/>
                </a:ln>
                <a:solidFill>
                  <a:srgbClr val="002060"/>
                </a:solidFill>
                <a:effectLst/>
                <a:latin typeface="Arial" panose="020B0604020202020204" pitchFamily="34" charset="0"/>
                <a:cs typeface="Arial" panose="020B0604020202020204" pitchFamily="34" charset="0"/>
              </a:rPr>
              <a:t> </a:t>
            </a:r>
          </a:p>
        </p:txBody>
      </p:sp>
      <p:sp>
        <p:nvSpPr>
          <p:cNvPr id="3" name="Прямоугольник 2"/>
          <p:cNvSpPr/>
          <p:nvPr/>
        </p:nvSpPr>
        <p:spPr>
          <a:xfrm>
            <a:off x="699654" y="3528990"/>
            <a:ext cx="10778837" cy="2707857"/>
          </a:xfrm>
          <a:prstGeom prst="rect">
            <a:avLst/>
          </a:prstGeom>
        </p:spPr>
        <p:txBody>
          <a:bodyPr wrap="square">
            <a:spAutoFit/>
          </a:bodyPr>
          <a:lstStyle/>
          <a:p>
            <a:pPr fontAlgn="base">
              <a:lnSpc>
                <a:spcPct val="107000"/>
              </a:lnSpc>
              <a:spcAft>
                <a:spcPts val="0"/>
              </a:spcAft>
            </a:pPr>
            <a:r>
              <a:rPr lang="ru-RU" sz="1600" b="1" i="1" dirty="0">
                <a:solidFill>
                  <a:srgbClr val="002060"/>
                </a:solidFill>
                <a:latin typeface="Arial" panose="020B0604020202020204" pitchFamily="34" charset="0"/>
                <a:ea typeface="Times New Roman" panose="02020603050405020304" pitchFamily="18" charset="0"/>
                <a:cs typeface="Arial" panose="020B0604020202020204" pitchFamily="34" charset="0"/>
              </a:rPr>
              <a:t>Чтобы предотвратить беду, родителям необходимо быть “на чеку” и обращать внимание:</a:t>
            </a:r>
            <a:endParaRPr lang="ru-RU" sz="1600" b="1" i="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0"/>
              </a:spcAft>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ru-RU"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285750" indent="-285750" algn="just" fontAlgn="base">
              <a:lnSpc>
                <a:spcPct val="107000"/>
              </a:lnSpc>
              <a:spcAft>
                <a:spcPts val="0"/>
              </a:spcAft>
              <a:buFont typeface="Wingdings" panose="05000000000000000000" pitchFamily="2" charset="2"/>
              <a:buChar char="v"/>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 Открыт ли доступ к странице ребенка: если ребенок закрыл доступ к подробной информации, если в  переписке на стене есть фразы «разбуди меня в 4.20″, «я в игре», родителям необходимо срочно вмешаться;</a:t>
            </a:r>
            <a:endParaRPr lang="ru-RU"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285750" indent="-285750" algn="just" fontAlgn="base">
              <a:lnSpc>
                <a:spcPct val="107000"/>
              </a:lnSpc>
              <a:spcAft>
                <a:spcPts val="0"/>
              </a:spcAft>
              <a:buFont typeface="Wingdings" panose="05000000000000000000" pitchFamily="2" charset="2"/>
              <a:buChar char="v"/>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 Важно знать, спит ли ребенок ночью, особенно около 4-5 утра;</a:t>
            </a:r>
            <a:endParaRPr lang="ru-RU"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285750" indent="-285750" algn="just" fontAlgn="base">
              <a:lnSpc>
                <a:spcPct val="107000"/>
              </a:lnSpc>
              <a:spcAft>
                <a:spcPts val="0"/>
              </a:spcAft>
              <a:buFont typeface="Wingdings" panose="05000000000000000000" pitchFamily="2" charset="2"/>
              <a:buChar char="v"/>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Обратить внимание на одежду, если ребенок не носит “открытую одежду”, закрывает руки и ноги, возможно он прячет порезы;</a:t>
            </a:r>
            <a:endParaRPr lang="ru-RU"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285750" indent="-285750" algn="just" fontAlgn="base">
              <a:lnSpc>
                <a:spcPct val="107000"/>
              </a:lnSpc>
              <a:spcAft>
                <a:spcPts val="0"/>
              </a:spcAft>
              <a:buFont typeface="Wingdings" panose="05000000000000000000" pitchFamily="2" charset="2"/>
              <a:buChar char="v"/>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Обратить внимание на вещи в комнате (наличие лезвия или “тайников”, которых раньше не было);</a:t>
            </a:r>
            <a:endParaRPr lang="ru-RU"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285750" indent="-285750" algn="just" fontAlgn="base">
              <a:lnSpc>
                <a:spcPct val="107000"/>
              </a:lnSpc>
              <a:spcAft>
                <a:spcPts val="0"/>
              </a:spcAft>
              <a:buFont typeface="Wingdings" panose="05000000000000000000" pitchFamily="2" charset="2"/>
              <a:buChar char="v"/>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Обратить внимание на беспричинные изменения поведения ребенка.</a:t>
            </a:r>
            <a:endParaRPr lang="ru-RU"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01541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0" y="2362200"/>
            <a:ext cx="2521527" cy="2556164"/>
          </a:xfrm>
          <a:prstGeom prst="rect">
            <a:avLst/>
          </a:prstGeom>
        </p:spPr>
      </p:pic>
      <p:sp>
        <p:nvSpPr>
          <p:cNvPr id="2" name="Прямоугольник 1"/>
          <p:cNvSpPr/>
          <p:nvPr/>
        </p:nvSpPr>
        <p:spPr>
          <a:xfrm>
            <a:off x="6968837" y="743182"/>
            <a:ext cx="4779818" cy="5420586"/>
          </a:xfrm>
          <a:prstGeom prst="rect">
            <a:avLst/>
          </a:prstGeom>
          <a:ln>
            <a:solidFill>
              <a:schemeClr val="accent1"/>
            </a:solidFill>
          </a:ln>
        </p:spPr>
        <p:txBody>
          <a:bodyPr wrap="square">
            <a:spAutoFit/>
          </a:bodyPr>
          <a:lstStyle/>
          <a:p>
            <a:pPr algn="ctr" fontAlgn="base">
              <a:lnSpc>
                <a:spcPct val="107000"/>
              </a:lnSpc>
              <a:spcAft>
                <a:spcPts val="0"/>
              </a:spcAft>
            </a:pPr>
            <a:r>
              <a:rPr lang="ru-RU" sz="1600" b="1" dirty="0" smtClean="0">
                <a:solidFill>
                  <a:srgbClr val="C00000"/>
                </a:solidFill>
                <a:effectLst/>
                <a:latin typeface="Arial" panose="020B0604020202020204" pitchFamily="34" charset="0"/>
                <a:ea typeface="Times New Roman" panose="02020603050405020304" pitchFamily="18" charset="0"/>
                <a:cs typeface="Arial" panose="020B0604020202020204" pitchFamily="34" charset="0"/>
              </a:rPr>
              <a:t>Детям важно объяснить, что: </a:t>
            </a:r>
            <a:endParaRPr lang="ru-RU" sz="1600" b="1" dirty="0" smtClean="0">
              <a:solidFill>
                <a:srgbClr val="C00000"/>
              </a:solidFill>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0"/>
              </a:spcAft>
            </a:pPr>
            <a:endParaRPr lang="ru-RU" sz="1600"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a:p>
            <a:pPr algn="just" fontAlgn="base">
              <a:lnSpc>
                <a:spcPct val="150000"/>
              </a:lnSpc>
              <a:spcAft>
                <a:spcPts val="0"/>
              </a:spcAft>
            </a:pPr>
            <a:r>
              <a:rPr lang="ru-RU" sz="1600" dirty="0" smtClean="0">
                <a:solidFill>
                  <a:srgbClr val="002060"/>
                </a:solidFill>
                <a:effectLst/>
                <a:latin typeface="Arial" panose="020B0604020202020204" pitchFamily="34" charset="0"/>
                <a:ea typeface="Times New Roman" panose="02020603050405020304" pitchFamily="18" charset="0"/>
                <a:cs typeface="Arial" panose="020B0604020202020204" pitchFamily="34" charset="0"/>
              </a:rPr>
              <a:t>   В Интернете очень легко оказаться обманутым; Тот, кто пишет ребенку в Интернете, может оказаться кем угодно, поскольку Сеть позволяет скрывать свое истинное лицо и свои истинные мотивы; Если кто-то в Сети просит предоставить свои данные (адрес, возраст, телефон, режим дня ребенка и родителей, место работы родителей, данные личных документов и пр.), никогда не предоставлять такие сведения; Если кто-то угрожает, высказывает недопустимые и/или незаконные предложения, нужно сообщить родителям.</a:t>
            </a:r>
            <a:endParaRPr lang="ru-RU" sz="1600" dirty="0" smtClean="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TextBox 2"/>
          <p:cNvSpPr txBox="1"/>
          <p:nvPr/>
        </p:nvSpPr>
        <p:spPr>
          <a:xfrm rot="10800000" flipH="1" flipV="1">
            <a:off x="318655" y="743182"/>
            <a:ext cx="4705782" cy="5632311"/>
          </a:xfrm>
          <a:prstGeom prst="rect">
            <a:avLst/>
          </a:prstGeom>
          <a:noFill/>
          <a:ln>
            <a:solidFill>
              <a:schemeClr val="accent1"/>
            </a:solidFill>
          </a:ln>
        </p:spPr>
        <p:txBody>
          <a:bodyPr wrap="square" rtlCol="0">
            <a:spAutoFit/>
          </a:bodyPr>
          <a:lstStyle/>
          <a:p>
            <a:pPr algn="just">
              <a:lnSpc>
                <a:spcPct val="150000"/>
              </a:lnSpc>
            </a:pPr>
            <a:r>
              <a:rPr lang="kk-KZ" sz="1600" b="1" dirty="0" smtClean="0">
                <a:solidFill>
                  <a:srgbClr val="C00000"/>
                </a:solidFill>
                <a:latin typeface="Arial" panose="020B0604020202020204" pitchFamily="34" charset="0"/>
                <a:cs typeface="Arial" panose="020B0604020202020204" pitchFamily="34" charset="0"/>
              </a:rPr>
              <a:t>Балаңызға нені түсіндіре білу маңызды:</a:t>
            </a:r>
          </a:p>
          <a:p>
            <a:pPr algn="just">
              <a:lnSpc>
                <a:spcPct val="150000"/>
              </a:lnSpc>
            </a:pPr>
            <a:endParaRPr lang="kk-KZ" sz="1600" dirty="0" smtClean="0">
              <a:solidFill>
                <a:srgbClr val="002060"/>
              </a:solidFill>
              <a:latin typeface="Arial" panose="020B0604020202020204" pitchFamily="34" charset="0"/>
              <a:cs typeface="Arial" panose="020B0604020202020204" pitchFamily="34" charset="0"/>
            </a:endParaRPr>
          </a:p>
          <a:p>
            <a:pPr algn="just">
              <a:lnSpc>
                <a:spcPct val="150000"/>
              </a:lnSpc>
            </a:pPr>
            <a:r>
              <a:rPr lang="kk-KZ" sz="1600" dirty="0" smtClean="0">
                <a:solidFill>
                  <a:srgbClr val="002060"/>
                </a:solidFill>
                <a:latin typeface="Arial" panose="020B0604020202020204" pitchFamily="34" charset="0"/>
                <a:cs typeface="Arial" panose="020B0604020202020204" pitchFamily="34" charset="0"/>
              </a:rPr>
              <a:t>Бала интернетте тез алданып қалады. Желінің ар жағында түрлі ниеттегі адамдар жазуы мүмкін.  Баланың желіге өзі көңіл-күйі, суреттері мен оқиғаларын салуы арқылы өзі туралы, әлсіз жақтары туралы дерек қалдырады. Бұл  ниеті жаман жандар үшін таптырмас қару.  Баладан түрлі ақпараттар сұрау, қорқыту, бопсалау т.б болған жағдайда бала дереу ата-анасына хабар беруі қажеттігін білуі керек. Ата-анам ұрсады, түсінбейді,- деп </a:t>
            </a:r>
            <a:r>
              <a:rPr lang="kk-KZ" sz="1600" smtClean="0">
                <a:solidFill>
                  <a:srgbClr val="002060"/>
                </a:solidFill>
                <a:latin typeface="Arial" panose="020B0604020202020204" pitchFamily="34" charset="0"/>
                <a:cs typeface="Arial" panose="020B0604020202020204" pitchFamily="34" charset="0"/>
              </a:rPr>
              <a:t>жасырмас үшін, </a:t>
            </a:r>
            <a:r>
              <a:rPr lang="kk-KZ" sz="1600" dirty="0" smtClean="0">
                <a:solidFill>
                  <a:srgbClr val="002060"/>
                </a:solidFill>
                <a:latin typeface="Arial" panose="020B0604020202020204" pitchFamily="34" charset="0"/>
                <a:cs typeface="Arial" panose="020B0604020202020204" pitchFamily="34" charset="0"/>
              </a:rPr>
              <a:t>баламен ұрсып, кінәлап емес талдап, талқылап  сөйлесу маңызды.</a:t>
            </a:r>
          </a:p>
          <a:p>
            <a:pPr algn="just">
              <a:lnSpc>
                <a:spcPct val="150000"/>
              </a:lnSpc>
            </a:pPr>
            <a:endParaRPr lang="ru-RU" sz="16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98306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17273" y="516138"/>
            <a:ext cx="8534400" cy="6186309"/>
          </a:xfrm>
          <a:prstGeom prst="rect">
            <a:avLst/>
          </a:prstGeom>
        </p:spPr>
        <p:txBody>
          <a:bodyPr wrap="square">
            <a:spAutoFit/>
          </a:bodyPr>
          <a:lstStyle/>
          <a:p>
            <a:pPr algn="ctr" fontAlgn="base"/>
            <a:r>
              <a:rPr lang="ru-RU" b="1" dirty="0">
                <a:solidFill>
                  <a:srgbClr val="002060"/>
                </a:solidFill>
                <a:latin typeface="Lato Lenta"/>
              </a:rPr>
              <a:t>Как понять, что ребенок находится на грани и ему необходима помощь</a:t>
            </a:r>
            <a:r>
              <a:rPr lang="ru-RU" b="1" dirty="0" smtClean="0">
                <a:solidFill>
                  <a:srgbClr val="002060"/>
                </a:solidFill>
                <a:latin typeface="Lato Lenta"/>
              </a:rPr>
              <a:t>?</a:t>
            </a:r>
          </a:p>
          <a:p>
            <a:pPr algn="ctr" fontAlgn="base"/>
            <a:endParaRPr lang="ru-RU" b="1" dirty="0">
              <a:solidFill>
                <a:srgbClr val="002060"/>
              </a:solidFill>
              <a:latin typeface="Lato Lenta"/>
            </a:endParaRPr>
          </a:p>
          <a:p>
            <a:pPr algn="just" fontAlgn="base">
              <a:lnSpc>
                <a:spcPct val="150000"/>
              </a:lnSpc>
            </a:pPr>
            <a:r>
              <a:rPr lang="ru-RU" sz="1600" dirty="0" smtClean="0">
                <a:solidFill>
                  <a:srgbClr val="002060"/>
                </a:solidFill>
                <a:latin typeface="Source Serif Pro Lenta"/>
              </a:rPr>
              <a:t>Есть </a:t>
            </a:r>
            <a:r>
              <a:rPr lang="ru-RU" sz="1600" dirty="0">
                <a:solidFill>
                  <a:srgbClr val="002060"/>
                </a:solidFill>
                <a:latin typeface="Source Serif Pro Lenta"/>
              </a:rPr>
              <a:t>несколько характерных признаков эмоциональных нарушений, которые могут привести к детской смерти по собственной воле. Родители, друзья и педагоги должны насторожиться, если увидят внезапные приступы гнева, беспричинную грусть, чувство вины. Требуют внимания ситуации, когда ребенку больше не доставляет положительных эмоций то, что раньше его радовало, ему часто становится скучно. Тревожными симптомами могут стать плохие оценки, снижение концентрации, добровольная изоляция от друзей и родных, потребность в одиночестве, нехарактерная задумчивость, размышления о жизни и смерти, отсутствие планов на будущее, игнорирование собственного внешнего вида или пренебрежение к порядку в своих вещах или комнате. При этом перемены следует искать не только во внешности и поведении ребенка, но и в его самочувствии. Речь идет о различных соматических нарушениях — головная боль, бессонница или повышенная сонливость, непонятные боли в животе, хроническая усталость и т. п. Также о приближающемся суициде могут предупреждать изменения в пищевых привычках — как потеря аппетита, так и обжорство.</a:t>
            </a:r>
            <a:endParaRPr lang="ru-RU" sz="1600" b="0" dirty="0">
              <a:solidFill>
                <a:srgbClr val="002060"/>
              </a:solidFill>
              <a:effectLst/>
              <a:latin typeface="Source Serif Pro Lenta"/>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070" y="1128462"/>
            <a:ext cx="2549234" cy="2674793"/>
          </a:xfrm>
          <a:prstGeom prst="ellipse">
            <a:avLst/>
          </a:prstGeom>
          <a:ln>
            <a:noFill/>
          </a:ln>
          <a:effectLst>
            <a:softEdge rad="112500"/>
          </a:effectLst>
        </p:spPr>
      </p:pic>
      <p:sp>
        <p:nvSpPr>
          <p:cNvPr id="6" name="TextBox 5"/>
          <p:cNvSpPr txBox="1"/>
          <p:nvPr/>
        </p:nvSpPr>
        <p:spPr>
          <a:xfrm>
            <a:off x="540324" y="4211781"/>
            <a:ext cx="2216727" cy="1754326"/>
          </a:xfrm>
          <a:prstGeom prst="rect">
            <a:avLst/>
          </a:prstGeom>
          <a:noFill/>
        </p:spPr>
        <p:txBody>
          <a:bodyPr wrap="square" rtlCol="0">
            <a:spAutoFit/>
          </a:bodyPr>
          <a:lstStyle/>
          <a:p>
            <a:pPr algn="ctr"/>
            <a:r>
              <a:rPr lang="kk-KZ" i="1" dirty="0" smtClean="0">
                <a:solidFill>
                  <a:srgbClr val="002060"/>
                </a:solidFill>
              </a:rPr>
              <a:t>БАЛАНЫҢ КӨҢІЛ-КҮЙІНЕ МӘН БЕРІҢІЗ. ОЛ ҚИЫНДЫҚТЫ ӨЗДІГІНЕН ШЕШЕ АЛМАЙДЫ.</a:t>
            </a:r>
            <a:endParaRPr lang="ru-RU" i="1" dirty="0">
              <a:solidFill>
                <a:srgbClr val="002060"/>
              </a:solidFill>
            </a:endParaRPr>
          </a:p>
        </p:txBody>
      </p:sp>
    </p:spTree>
    <p:extLst>
      <p:ext uri="{BB962C8B-B14F-4D97-AF65-F5344CB8AC3E}">
        <p14:creationId xmlns:p14="http://schemas.microsoft.com/office/powerpoint/2010/main" val="3261723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87091" y="520390"/>
            <a:ext cx="7335653" cy="5262979"/>
          </a:xfrm>
          <a:prstGeom prst="rect">
            <a:avLst/>
          </a:prstGeom>
        </p:spPr>
        <p:txBody>
          <a:bodyPr wrap="square">
            <a:spAutoFit/>
          </a:bodyPr>
          <a:lstStyle/>
          <a:p>
            <a:pPr algn="just" fontAlgn="base">
              <a:lnSpc>
                <a:spcPct val="150000"/>
              </a:lnSpc>
              <a:spcAft>
                <a:spcPts val="0"/>
              </a:spcAft>
            </a:pP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Стоит заметить, что далеко не все дети и подростки, “зависающие” в Интернете, засиживаются на сайтах и общаются в сообществах </a:t>
            </a:r>
            <a:r>
              <a:rPr lang="ru-RU" sz="1600"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соцсетей</a:t>
            </a: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 где пропагандируют </a:t>
            </a:r>
            <a:r>
              <a:rPr lang="ru-RU" sz="16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суицид. Увлечение </a:t>
            </a: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опасными играми может свидетельствовать о том, что в ребёнке накопилось много энергии, которая не находит подходящего выхода. Поэтому профилактикой будет знакомство ребенка с местами и способами раскрытия своего потенциала, например с “экстремальными”, но безопасными видами досуга: </a:t>
            </a:r>
            <a:r>
              <a:rPr lang="ru-RU" sz="1600"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скалодром</a:t>
            </a: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 картинг, пейнтбол, секция борьбы</a:t>
            </a:r>
            <a:r>
              <a:rPr lang="ru-RU" sz="16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sz="1600" dirty="0">
                <a:solidFill>
                  <a:srgbClr val="002060"/>
                </a:solidFill>
                <a:latin typeface="Arial" panose="020B0604020202020204" pitchFamily="34" charset="0"/>
                <a:ea typeface="Times New Roman" panose="02020603050405020304" pitchFamily="18" charset="0"/>
                <a:cs typeface="Arial" panose="020B0604020202020204" pitchFamily="34" charset="0"/>
              </a:rPr>
              <a:t>Чаще всего суицидальные мысли возникают у ребенка, который сталкивается с проблемами в учебном заведении или дома. Если у ребенка нет заботливого авторитетного взрослого (родителя, учителя, наставника, старшего товарища…), который морально поддержит, услышит и поймет, ненавязчиво подскажет и направит на путь истинный, то, его психика будет открыта для любого внушения извне</a:t>
            </a:r>
            <a:r>
              <a:rPr lang="ru-RU" sz="1600"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t>
            </a:r>
            <a:endParaRPr lang="ru-RU" sz="1600"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181" y="780154"/>
            <a:ext cx="3241964" cy="2371725"/>
          </a:xfrm>
          <a:prstGeom prst="ellipse">
            <a:avLst/>
          </a:prstGeom>
          <a:ln>
            <a:noFill/>
          </a:ln>
          <a:effectLst>
            <a:softEdge rad="112500"/>
          </a:effectLst>
        </p:spPr>
      </p:pic>
      <p:sp>
        <p:nvSpPr>
          <p:cNvPr id="6" name="TextBox 5"/>
          <p:cNvSpPr txBox="1"/>
          <p:nvPr/>
        </p:nvSpPr>
        <p:spPr>
          <a:xfrm>
            <a:off x="734290" y="3726873"/>
            <a:ext cx="2563091" cy="1477328"/>
          </a:xfrm>
          <a:prstGeom prst="rect">
            <a:avLst/>
          </a:prstGeom>
          <a:noFill/>
        </p:spPr>
        <p:txBody>
          <a:bodyPr wrap="square" rtlCol="0">
            <a:spAutoFit/>
          </a:bodyPr>
          <a:lstStyle/>
          <a:p>
            <a:pPr algn="ctr"/>
            <a:r>
              <a:rPr lang="kk-KZ" i="1" dirty="0" smtClean="0">
                <a:solidFill>
                  <a:srgbClr val="002060"/>
                </a:solidFill>
              </a:rPr>
              <a:t>БАЛАНЫҢ ЖАН ӘЛЕМІН ТҮСІНУГЕ ТЫРЫСЫҢЫЗ,СІЗ СОЛ БАЛАҢЫЗДЫ ӨМІРІНЕ ЖАУАПТЫСЫЗ.</a:t>
            </a:r>
            <a:endParaRPr lang="ru-RU" i="1" dirty="0">
              <a:solidFill>
                <a:srgbClr val="002060"/>
              </a:solidFill>
            </a:endParaRPr>
          </a:p>
        </p:txBody>
      </p:sp>
    </p:spTree>
    <p:extLst>
      <p:ext uri="{BB962C8B-B14F-4D97-AF65-F5344CB8AC3E}">
        <p14:creationId xmlns:p14="http://schemas.microsoft.com/office/powerpoint/2010/main" val="17687898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2335902" y="2967335"/>
            <a:ext cx="7520200" cy="707886"/>
          </a:xfrm>
          <a:prstGeom prst="rect">
            <a:avLst/>
          </a:prstGeom>
          <a:noFill/>
        </p:spPr>
        <p:txBody>
          <a:bodyPr wrap="none" lIns="91440" tIns="45720" rIns="91440" bIns="45720">
            <a:spAutoFit/>
            <a:scene3d>
              <a:camera prst="orthographicFront"/>
              <a:lightRig rig="threePt" dir="t"/>
            </a:scene3d>
            <a:sp3d extrusionH="57150" contourW="12700">
              <a:bevelB w="38100" h="38100" prst="convex"/>
              <a:extrusionClr>
                <a:srgbClr val="002060"/>
              </a:extrusionClr>
              <a:contourClr>
                <a:srgbClr val="002060"/>
              </a:contourClr>
            </a:sp3d>
          </a:bodyPr>
          <a:lstStyle/>
          <a:p>
            <a:pPr algn="ctr"/>
            <a:r>
              <a:rPr lang="kk-KZ" sz="40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ТЫҢДАҒАНДАРЫҢЫЗҒА РАҚМЕТ</a:t>
            </a:r>
            <a:endParaRPr lang="ru-RU" sz="40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668871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Базис">
  <a:themeElements>
    <a:clrScheme name="Базис">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Базис">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Базис</Template>
  <TotalTime>6165308</TotalTime>
  <Words>864</Words>
  <Application>Microsoft Office PowerPoint</Application>
  <PresentationFormat>Широкоэкранный</PresentationFormat>
  <Paragraphs>40</Paragraphs>
  <Slides>9</Slides>
  <Notes>4</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9</vt:i4>
      </vt:variant>
    </vt:vector>
  </HeadingPairs>
  <TitlesOfParts>
    <vt:vector size="18" baseType="lpstr">
      <vt:lpstr>Arial</vt:lpstr>
      <vt:lpstr>Calibri</vt:lpstr>
      <vt:lpstr>Cambria</vt:lpstr>
      <vt:lpstr>Corbel</vt:lpstr>
      <vt:lpstr>Lato Lenta</vt:lpstr>
      <vt:lpstr>Source Serif Pro Lenta</vt:lpstr>
      <vt:lpstr>Times New Roman</vt:lpstr>
      <vt:lpstr>Wingdings</vt:lpstr>
      <vt:lpstr>Базис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Қауіпті ойындар шырмауынан сақтаныңдар.</dc:title>
  <dc:creator>1ПК</dc:creator>
  <cp:lastModifiedBy>User</cp:lastModifiedBy>
  <cp:revision>30</cp:revision>
  <dcterms:created xsi:type="dcterms:W3CDTF">2024-09-23T13:44:55Z</dcterms:created>
  <dcterms:modified xsi:type="dcterms:W3CDTF">2024-11-06T07:52:21Z</dcterms:modified>
</cp:coreProperties>
</file>